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1" r:id="rId2"/>
    <p:sldMasterId id="2147483731" r:id="rId3"/>
    <p:sldMasterId id="2147483736" r:id="rId4"/>
    <p:sldMasterId id="2147483749" r:id="rId5"/>
    <p:sldMasterId id="2147483761" r:id="rId6"/>
    <p:sldMasterId id="2147483773" r:id="rId7"/>
    <p:sldMasterId id="2147483785" r:id="rId8"/>
  </p:sldMasterIdLst>
  <p:notesMasterIdLst>
    <p:notesMasterId r:id="rId24"/>
  </p:notesMasterIdLst>
  <p:sldIdLst>
    <p:sldId id="257" r:id="rId9"/>
    <p:sldId id="280" r:id="rId10"/>
    <p:sldId id="279" r:id="rId11"/>
    <p:sldId id="274" r:id="rId12"/>
    <p:sldId id="268" r:id="rId13"/>
    <p:sldId id="260" r:id="rId14"/>
    <p:sldId id="264" r:id="rId15"/>
    <p:sldId id="283" r:id="rId16"/>
    <p:sldId id="284" r:id="rId17"/>
    <p:sldId id="275" r:id="rId18"/>
    <p:sldId id="282" r:id="rId19"/>
    <p:sldId id="266" r:id="rId20"/>
    <p:sldId id="277" r:id="rId21"/>
    <p:sldId id="26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A28"/>
    <a:srgbClr val="032646"/>
    <a:srgbClr val="1E2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6"/>
    <p:restoredTop sz="94668"/>
  </p:normalViewPr>
  <p:slideViewPr>
    <p:cSldViewPr snapToGrid="0" snapToObjects="1">
      <p:cViewPr varScale="1">
        <p:scale>
          <a:sx n="70" d="100"/>
          <a:sy n="70" d="100"/>
        </p:scale>
        <p:origin x="4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7A322-1821-8345-8CBB-7DC77739342F}"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FE162-6961-F348-8D7F-83D1B3577191}" type="slidenum">
              <a:rPr lang="en-US" smtClean="0"/>
              <a:t>‹#›</a:t>
            </a:fld>
            <a:endParaRPr lang="en-US"/>
          </a:p>
        </p:txBody>
      </p:sp>
    </p:spTree>
    <p:extLst>
      <p:ext uri="{BB962C8B-B14F-4D97-AF65-F5344CB8AC3E}">
        <p14:creationId xmlns:p14="http://schemas.microsoft.com/office/powerpoint/2010/main" val="39639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new slide in the menu bar then select template of choice for title slide and title/text slide formats. You can choose from various colors and textured backgrounds. Displayed is suggested font size and color.</a:t>
            </a:r>
          </a:p>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a:t>
            </a:fld>
            <a:endParaRPr lang="en-US"/>
          </a:p>
        </p:txBody>
      </p:sp>
    </p:spTree>
    <p:extLst>
      <p:ext uri="{BB962C8B-B14F-4D97-AF65-F5344CB8AC3E}">
        <p14:creationId xmlns:p14="http://schemas.microsoft.com/office/powerpoint/2010/main" val="386166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slide with title and text in two column format - Gold background with line texture.</a:t>
            </a:r>
          </a:p>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6</a:t>
            </a:fld>
            <a:endParaRPr lang="en-US"/>
          </a:p>
        </p:txBody>
      </p:sp>
    </p:spTree>
    <p:extLst>
      <p:ext uri="{BB962C8B-B14F-4D97-AF65-F5344CB8AC3E}">
        <p14:creationId xmlns:p14="http://schemas.microsoft.com/office/powerpoint/2010/main" val="50650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14</a:t>
            </a:fld>
            <a:endParaRPr lang="en-US"/>
          </a:p>
        </p:txBody>
      </p:sp>
    </p:spTree>
    <p:extLst>
      <p:ext uri="{BB962C8B-B14F-4D97-AF65-F5344CB8AC3E}">
        <p14:creationId xmlns:p14="http://schemas.microsoft.com/office/powerpoint/2010/main" val="375654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73225CB-ABE5-0CE2-5FF4-9155C4B675C7}"/>
              </a:ext>
            </a:extLst>
          </p:cNvPr>
          <p:cNvSpPr>
            <a:spLocks noGrp="1"/>
          </p:cNvSpPr>
          <p:nvPr>
            <p:ph type="title" hasCustomPrompt="1"/>
          </p:nvPr>
        </p:nvSpPr>
        <p:spPr>
          <a:xfrm>
            <a:off x="8382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Topo Background </a:t>
            </a:r>
          </a:p>
        </p:txBody>
      </p:sp>
      <p:sp>
        <p:nvSpPr>
          <p:cNvPr id="8" name="Content Placeholder 2">
            <a:extLst>
              <a:ext uri="{FF2B5EF4-FFF2-40B4-BE49-F238E27FC236}">
                <a16:creationId xmlns:a16="http://schemas.microsoft.com/office/drawing/2014/main" id="{B97BC131-965B-795B-0892-3E90DB7D562C}"/>
              </a:ext>
            </a:extLst>
          </p:cNvPr>
          <p:cNvSpPr>
            <a:spLocks noGrp="1"/>
          </p:cNvSpPr>
          <p:nvPr>
            <p:ph idx="1" hasCustomPrompt="1"/>
          </p:nvPr>
        </p:nvSpPr>
        <p:spPr>
          <a:xfrm>
            <a:off x="838200" y="1825625"/>
            <a:ext cx="10515600"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rgbClr val="032646"/>
                </a:solidFill>
                <a:latin typeface="HelveticaNeueLT Std" panose="020B0604020202020204" pitchFamily="34" charset="0"/>
              </a:defRPr>
            </a:lvl2pPr>
            <a:lvl3pPr>
              <a:defRPr sz="1800" b="0" i="0">
                <a:solidFill>
                  <a:srgbClr val="032646"/>
                </a:solidFill>
                <a:latin typeface="HelveticaNeueLT Std" panose="020B0604020202020204" pitchFamily="34" charset="0"/>
              </a:defRPr>
            </a:lvl3pPr>
            <a:lvl4pPr>
              <a:defRPr sz="1600" b="0" i="0">
                <a:solidFill>
                  <a:srgbClr val="032646"/>
                </a:solidFill>
                <a:latin typeface="HelveticaNeueLT Std" panose="020B0604020202020204" pitchFamily="34" charset="0"/>
              </a:defRPr>
            </a:lvl4pPr>
            <a:lvl5pPr>
              <a:defRPr sz="1400" b="0" i="0">
                <a:solidFill>
                  <a:srgbClr val="032646"/>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97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11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255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48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95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7528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400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8860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5399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65F2DD-A600-30D5-4A8D-B5082D98F007}"/>
              </a:ext>
            </a:extLst>
          </p:cNvPr>
          <p:cNvSpPr>
            <a:spLocks noGrp="1"/>
          </p:cNvSpPr>
          <p:nvPr>
            <p:ph type="ctrTitle" hasCustomPrompt="1"/>
          </p:nvPr>
        </p:nvSpPr>
        <p:spPr>
          <a:xfrm>
            <a:off x="2072640" y="2011522"/>
            <a:ext cx="9144000" cy="2682398"/>
          </a:xfrm>
        </p:spPr>
        <p:txBody>
          <a:bodyPr anchor="b">
            <a:normAutofit/>
          </a:bodyPr>
          <a:lstStyle>
            <a:lvl1pPr algn="l">
              <a:lnSpc>
                <a:spcPts val="6000"/>
              </a:lnSpc>
              <a:defRPr sz="6600" b="1" i="0">
                <a:solidFill>
                  <a:srgbClr val="E7AA28"/>
                </a:solidFill>
                <a:latin typeface="HelveticaNeueLT Std Blk Cn" panose="020B0604020202020204" pitchFamily="34" charset="0"/>
              </a:defRPr>
            </a:lvl1pPr>
          </a:lstStyle>
          <a:p>
            <a:r>
              <a:rPr lang="en-US" dirty="0"/>
              <a:t>TITLE HERE</a:t>
            </a:r>
            <a:br>
              <a:rPr lang="en-US" dirty="0"/>
            </a:br>
            <a:r>
              <a:rPr lang="en-US" dirty="0"/>
              <a:t>SECOND LINE FOR TITLE</a:t>
            </a:r>
            <a:br>
              <a:rPr lang="en-US" dirty="0"/>
            </a:br>
            <a:endParaRPr lang="en-US" dirty="0"/>
          </a:p>
        </p:txBody>
      </p:sp>
      <p:sp>
        <p:nvSpPr>
          <p:cNvPr id="8" name="Subtitle 2">
            <a:extLst>
              <a:ext uri="{FF2B5EF4-FFF2-40B4-BE49-F238E27FC236}">
                <a16:creationId xmlns:a16="http://schemas.microsoft.com/office/drawing/2014/main" id="{5271FA41-14B9-37C0-6F19-6E6DECEEF3B7}"/>
              </a:ext>
            </a:extLst>
          </p:cNvPr>
          <p:cNvSpPr>
            <a:spLocks noGrp="1"/>
          </p:cNvSpPr>
          <p:nvPr>
            <p:ph type="subTitle" idx="1" hasCustomPrompt="1"/>
          </p:nvPr>
        </p:nvSpPr>
        <p:spPr>
          <a:xfrm>
            <a:off x="2072640" y="4049078"/>
            <a:ext cx="9144000" cy="1655762"/>
          </a:xfrm>
        </p:spPr>
        <p:txBody>
          <a:bodyPr/>
          <a:lstStyle>
            <a:lvl1pPr marL="0" indent="0" algn="l">
              <a:buNone/>
              <a:defRPr sz="2400" b="1" i="0">
                <a:solidFill>
                  <a:schemeClr val="bg1"/>
                </a:solidFill>
                <a:latin typeface="HelveticaNeueLT Std"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Title Here </a:t>
            </a:r>
          </a:p>
        </p:txBody>
      </p:sp>
    </p:spTree>
    <p:extLst>
      <p:ext uri="{BB962C8B-B14F-4D97-AF65-F5344CB8AC3E}">
        <p14:creationId xmlns:p14="http://schemas.microsoft.com/office/powerpoint/2010/main" val="406384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517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29C833D-8A68-EE12-E2BD-DA38243BD796}"/>
              </a:ext>
            </a:extLst>
          </p:cNvPr>
          <p:cNvSpPr>
            <a:spLocks noGrp="1"/>
          </p:cNvSpPr>
          <p:nvPr>
            <p:ph idx="13" hasCustomPrompt="1"/>
          </p:nvPr>
        </p:nvSpPr>
        <p:spPr>
          <a:xfrm>
            <a:off x="990600" y="1825625"/>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rgbClr val="032646"/>
                </a:solidFill>
                <a:latin typeface="HelveticaNeueLT Std" panose="020B0604020202020204" pitchFamily="34" charset="0"/>
              </a:defRPr>
            </a:lvl2pPr>
            <a:lvl3pPr>
              <a:defRPr sz="1800" b="0" i="0">
                <a:solidFill>
                  <a:srgbClr val="032646"/>
                </a:solidFill>
                <a:latin typeface="HelveticaNeueLT Std" panose="020B0604020202020204" pitchFamily="34" charset="0"/>
              </a:defRPr>
            </a:lvl3pPr>
            <a:lvl4pPr>
              <a:defRPr sz="1600" b="0" i="0">
                <a:solidFill>
                  <a:srgbClr val="032646"/>
                </a:solidFill>
                <a:latin typeface="HelveticaNeueLT Std" panose="020B0604020202020204" pitchFamily="34" charset="0"/>
              </a:defRPr>
            </a:lvl4pPr>
            <a:lvl5pPr>
              <a:defRPr sz="1400" b="0" i="0">
                <a:solidFill>
                  <a:srgbClr val="032646"/>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2AA4CFC-7C31-1EFB-1B90-ACF1B0EB74AD}"/>
              </a:ext>
            </a:extLst>
          </p:cNvPr>
          <p:cNvSpPr>
            <a:spLocks noGrp="1"/>
          </p:cNvSpPr>
          <p:nvPr>
            <p:ph idx="14" hasCustomPrompt="1"/>
          </p:nvPr>
        </p:nvSpPr>
        <p:spPr>
          <a:xfrm>
            <a:off x="6248400" y="1824379"/>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rgbClr val="032646"/>
                </a:solidFill>
                <a:latin typeface="HelveticaNeueLT Std" panose="020B0604020202020204" pitchFamily="34" charset="0"/>
              </a:defRPr>
            </a:lvl2pPr>
            <a:lvl3pPr>
              <a:defRPr sz="1800" b="0" i="0">
                <a:solidFill>
                  <a:srgbClr val="032646"/>
                </a:solidFill>
                <a:latin typeface="HelveticaNeueLT Std" panose="020B0604020202020204" pitchFamily="34" charset="0"/>
              </a:defRPr>
            </a:lvl3pPr>
            <a:lvl4pPr>
              <a:defRPr sz="1600" b="0" i="0">
                <a:solidFill>
                  <a:srgbClr val="032646"/>
                </a:solidFill>
                <a:latin typeface="HelveticaNeueLT Std" panose="020B0604020202020204" pitchFamily="34" charset="0"/>
              </a:defRPr>
            </a:lvl4pPr>
            <a:lvl5pPr>
              <a:defRPr sz="1400" b="0" i="0">
                <a:solidFill>
                  <a:srgbClr val="032646"/>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CD66030-6B8E-551E-EA14-B1E75E3FBDFF}"/>
              </a:ext>
            </a:extLst>
          </p:cNvPr>
          <p:cNvSpPr>
            <a:spLocks noGrp="1"/>
          </p:cNvSpPr>
          <p:nvPr>
            <p:ph type="title" hasCustomPrompt="1"/>
          </p:nvPr>
        </p:nvSpPr>
        <p:spPr>
          <a:xfrm>
            <a:off x="1007163"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Topo Background </a:t>
            </a:r>
          </a:p>
        </p:txBody>
      </p:sp>
    </p:spTree>
    <p:extLst>
      <p:ext uri="{BB962C8B-B14F-4D97-AF65-F5344CB8AC3E}">
        <p14:creationId xmlns:p14="http://schemas.microsoft.com/office/powerpoint/2010/main" val="3698713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99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34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180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255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6149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1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4806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5504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041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54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180B61-1E40-5295-457E-5947CCFC1B87}"/>
              </a:ext>
            </a:extLst>
          </p:cNvPr>
          <p:cNvSpPr>
            <a:spLocks noGrp="1"/>
          </p:cNvSpPr>
          <p:nvPr>
            <p:ph type="title" hasCustomPrompt="1"/>
          </p:nvPr>
        </p:nvSpPr>
        <p:spPr>
          <a:xfrm>
            <a:off x="838200" y="365125"/>
            <a:ext cx="10515600" cy="1325563"/>
          </a:xfrm>
        </p:spPr>
        <p:txBody>
          <a:bodyPr>
            <a:normAutofit/>
          </a:bodyPr>
          <a:lstStyle>
            <a:lvl1pPr>
              <a:defRPr sz="4000" b="1" i="0">
                <a:solidFill>
                  <a:srgbClr val="E7AA28"/>
                </a:solidFill>
                <a:latin typeface="HelveticaNeueLT Std Blk Cn" panose="020B0604020202020204" pitchFamily="34" charset="0"/>
              </a:defRPr>
            </a:lvl1pPr>
          </a:lstStyle>
          <a:p>
            <a:r>
              <a:rPr lang="en-US" dirty="0"/>
              <a:t>Title Slide Headline with Line Background </a:t>
            </a:r>
          </a:p>
        </p:txBody>
      </p:sp>
      <p:sp>
        <p:nvSpPr>
          <p:cNvPr id="8" name="Content Placeholder 2">
            <a:extLst>
              <a:ext uri="{FF2B5EF4-FFF2-40B4-BE49-F238E27FC236}">
                <a16:creationId xmlns:a16="http://schemas.microsoft.com/office/drawing/2014/main" id="{FF003062-EA5D-2869-0712-63AAFC99FC8B}"/>
              </a:ext>
            </a:extLst>
          </p:cNvPr>
          <p:cNvSpPr>
            <a:spLocks noGrp="1"/>
          </p:cNvSpPr>
          <p:nvPr>
            <p:ph idx="1" hasCustomPrompt="1"/>
          </p:nvPr>
        </p:nvSpPr>
        <p:spPr>
          <a:xfrm>
            <a:off x="838200" y="1825625"/>
            <a:ext cx="10515600" cy="4351338"/>
          </a:xfrm>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025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10575DD-EEC8-E66F-6F69-19A5A8D9DDC4}"/>
              </a:ext>
            </a:extLst>
          </p:cNvPr>
          <p:cNvSpPr>
            <a:spLocks noGrp="1"/>
          </p:cNvSpPr>
          <p:nvPr>
            <p:ph idx="13" hasCustomPrompt="1"/>
          </p:nvPr>
        </p:nvSpPr>
        <p:spPr>
          <a:xfrm>
            <a:off x="990600" y="1825625"/>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0698F329-82B3-455E-EC8F-0E3D728EDE49}"/>
              </a:ext>
            </a:extLst>
          </p:cNvPr>
          <p:cNvSpPr>
            <a:spLocks noGrp="1"/>
          </p:cNvSpPr>
          <p:nvPr>
            <p:ph idx="14" hasCustomPrompt="1"/>
          </p:nvPr>
        </p:nvSpPr>
        <p:spPr>
          <a:xfrm>
            <a:off x="6248400" y="1824379"/>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E229368-8D9F-620D-A323-75530CB3AABC}"/>
              </a:ext>
            </a:extLst>
          </p:cNvPr>
          <p:cNvSpPr>
            <a:spLocks noGrp="1"/>
          </p:cNvSpPr>
          <p:nvPr>
            <p:ph type="title" hasCustomPrompt="1"/>
          </p:nvPr>
        </p:nvSpPr>
        <p:spPr>
          <a:xfrm>
            <a:off x="9906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Line Background </a:t>
            </a:r>
          </a:p>
        </p:txBody>
      </p:sp>
    </p:spTree>
    <p:extLst>
      <p:ext uri="{BB962C8B-B14F-4D97-AF65-F5344CB8AC3E}">
        <p14:creationId xmlns:p14="http://schemas.microsoft.com/office/powerpoint/2010/main" val="2772138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07050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590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0471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839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600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4269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710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1027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924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3DE2AB5-CAE0-002A-137A-6DACDB196FF5}"/>
              </a:ext>
            </a:extLst>
          </p:cNvPr>
          <p:cNvSpPr>
            <a:spLocks noGrp="1"/>
          </p:cNvSpPr>
          <p:nvPr>
            <p:ph idx="13" hasCustomPrompt="1"/>
          </p:nvPr>
        </p:nvSpPr>
        <p:spPr>
          <a:xfrm>
            <a:off x="990600" y="1825625"/>
            <a:ext cx="4876801" cy="4351338"/>
          </a:xfrm>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6039DC82-A93F-AB9E-D8EB-172DC641F62B}"/>
              </a:ext>
            </a:extLst>
          </p:cNvPr>
          <p:cNvSpPr>
            <a:spLocks noGrp="1"/>
          </p:cNvSpPr>
          <p:nvPr>
            <p:ph idx="14" hasCustomPrompt="1"/>
          </p:nvPr>
        </p:nvSpPr>
        <p:spPr>
          <a:xfrm>
            <a:off x="6248400" y="1824379"/>
            <a:ext cx="4876801" cy="4351338"/>
          </a:xfrm>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885D21F-C25C-4D9B-EF6C-66371C5576F7}"/>
              </a:ext>
            </a:extLst>
          </p:cNvPr>
          <p:cNvSpPr>
            <a:spLocks noGrp="1"/>
          </p:cNvSpPr>
          <p:nvPr>
            <p:ph type="title" hasCustomPrompt="1"/>
          </p:nvPr>
        </p:nvSpPr>
        <p:spPr>
          <a:xfrm>
            <a:off x="1007163" y="365125"/>
            <a:ext cx="10515600" cy="1325563"/>
          </a:xfrm>
        </p:spPr>
        <p:txBody>
          <a:bodyPr>
            <a:normAutofit/>
          </a:bodyPr>
          <a:lstStyle>
            <a:lvl1pPr>
              <a:defRPr sz="4000" b="1" i="0">
                <a:solidFill>
                  <a:srgbClr val="E7AA28"/>
                </a:solidFill>
                <a:latin typeface="HelveticaNeueLT Std Blk Cn" panose="020B0604020202020204" pitchFamily="34" charset="0"/>
              </a:defRPr>
            </a:lvl1pPr>
          </a:lstStyle>
          <a:p>
            <a:r>
              <a:rPr lang="en-US" dirty="0"/>
              <a:t>Title Slide Headline with Line Background </a:t>
            </a:r>
          </a:p>
        </p:txBody>
      </p:sp>
    </p:spTree>
    <p:extLst>
      <p:ext uri="{BB962C8B-B14F-4D97-AF65-F5344CB8AC3E}">
        <p14:creationId xmlns:p14="http://schemas.microsoft.com/office/powerpoint/2010/main" val="41636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108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529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65F2DD-A600-30D5-4A8D-B5082D98F007}"/>
              </a:ext>
            </a:extLst>
          </p:cNvPr>
          <p:cNvSpPr>
            <a:spLocks noGrp="1"/>
          </p:cNvSpPr>
          <p:nvPr>
            <p:ph type="ctrTitle" hasCustomPrompt="1"/>
          </p:nvPr>
        </p:nvSpPr>
        <p:spPr>
          <a:xfrm>
            <a:off x="2072640" y="2011522"/>
            <a:ext cx="9144000" cy="2682398"/>
          </a:xfrm>
        </p:spPr>
        <p:txBody>
          <a:bodyPr anchor="b">
            <a:normAutofit/>
          </a:bodyPr>
          <a:lstStyle>
            <a:lvl1pPr algn="l">
              <a:lnSpc>
                <a:spcPts val="6000"/>
              </a:lnSpc>
              <a:defRPr sz="6600" b="1" i="0">
                <a:solidFill>
                  <a:srgbClr val="E7AA28"/>
                </a:solidFill>
                <a:latin typeface="HelveticaNeueLT Std Blk Cn" panose="020B0604020202020204" pitchFamily="34" charset="0"/>
              </a:defRPr>
            </a:lvl1pPr>
          </a:lstStyle>
          <a:p>
            <a:r>
              <a:rPr lang="en-US" dirty="0"/>
              <a:t>TITLE HERE</a:t>
            </a:r>
            <a:br>
              <a:rPr lang="en-US" dirty="0"/>
            </a:br>
            <a:r>
              <a:rPr lang="en-US" dirty="0"/>
              <a:t>SECOND LINE FOR TITLE</a:t>
            </a:r>
            <a:br>
              <a:rPr lang="en-US" dirty="0"/>
            </a:br>
            <a:endParaRPr lang="en-US" dirty="0"/>
          </a:p>
        </p:txBody>
      </p:sp>
      <p:sp>
        <p:nvSpPr>
          <p:cNvPr id="8" name="Subtitle 2">
            <a:extLst>
              <a:ext uri="{FF2B5EF4-FFF2-40B4-BE49-F238E27FC236}">
                <a16:creationId xmlns:a16="http://schemas.microsoft.com/office/drawing/2014/main" id="{5271FA41-14B9-37C0-6F19-6E6DECEEF3B7}"/>
              </a:ext>
            </a:extLst>
          </p:cNvPr>
          <p:cNvSpPr>
            <a:spLocks noGrp="1"/>
          </p:cNvSpPr>
          <p:nvPr>
            <p:ph type="subTitle" idx="1" hasCustomPrompt="1"/>
          </p:nvPr>
        </p:nvSpPr>
        <p:spPr>
          <a:xfrm>
            <a:off x="2072640" y="4049078"/>
            <a:ext cx="9144000" cy="1655762"/>
          </a:xfrm>
        </p:spPr>
        <p:txBody>
          <a:bodyPr/>
          <a:lstStyle>
            <a:lvl1pPr marL="0" indent="0" algn="l">
              <a:buNone/>
              <a:defRPr sz="2400" b="1" i="0">
                <a:solidFill>
                  <a:schemeClr val="bg1"/>
                </a:solidFill>
                <a:latin typeface="HelveticaNeueLT Std"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Title Here </a:t>
            </a:r>
          </a:p>
        </p:txBody>
      </p:sp>
    </p:spTree>
    <p:extLst>
      <p:ext uri="{BB962C8B-B14F-4D97-AF65-F5344CB8AC3E}">
        <p14:creationId xmlns:p14="http://schemas.microsoft.com/office/powerpoint/2010/main" val="2017366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99607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1988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355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277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6999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7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BF0A20-4898-5141-6316-2765560737BF}"/>
              </a:ext>
            </a:extLst>
          </p:cNvPr>
          <p:cNvSpPr>
            <a:spLocks noGrp="1"/>
          </p:cNvSpPr>
          <p:nvPr>
            <p:ph type="title" hasCustomPrompt="1"/>
          </p:nvPr>
        </p:nvSpPr>
        <p:spPr>
          <a:xfrm>
            <a:off x="8382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Line Background </a:t>
            </a:r>
          </a:p>
        </p:txBody>
      </p:sp>
      <p:sp>
        <p:nvSpPr>
          <p:cNvPr id="8" name="Content Placeholder 2">
            <a:extLst>
              <a:ext uri="{FF2B5EF4-FFF2-40B4-BE49-F238E27FC236}">
                <a16:creationId xmlns:a16="http://schemas.microsoft.com/office/drawing/2014/main" id="{5E2E40D3-2387-EB21-6A2B-A200F3BD0B85}"/>
              </a:ext>
            </a:extLst>
          </p:cNvPr>
          <p:cNvSpPr>
            <a:spLocks noGrp="1"/>
          </p:cNvSpPr>
          <p:nvPr>
            <p:ph idx="1" hasCustomPrompt="1"/>
          </p:nvPr>
        </p:nvSpPr>
        <p:spPr>
          <a:xfrm>
            <a:off x="838200" y="1825625"/>
            <a:ext cx="10515600"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7110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5097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2498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466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177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10575DD-EEC8-E66F-6F69-19A5A8D9DDC4}"/>
              </a:ext>
            </a:extLst>
          </p:cNvPr>
          <p:cNvSpPr>
            <a:spLocks noGrp="1"/>
          </p:cNvSpPr>
          <p:nvPr>
            <p:ph idx="13" hasCustomPrompt="1"/>
          </p:nvPr>
        </p:nvSpPr>
        <p:spPr>
          <a:xfrm>
            <a:off x="990600" y="1825625"/>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0698F329-82B3-455E-EC8F-0E3D728EDE49}"/>
              </a:ext>
            </a:extLst>
          </p:cNvPr>
          <p:cNvSpPr>
            <a:spLocks noGrp="1"/>
          </p:cNvSpPr>
          <p:nvPr>
            <p:ph idx="14" hasCustomPrompt="1"/>
          </p:nvPr>
        </p:nvSpPr>
        <p:spPr>
          <a:xfrm>
            <a:off x="6248400" y="1824379"/>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E229368-8D9F-620D-A323-75530CB3AABC}"/>
              </a:ext>
            </a:extLst>
          </p:cNvPr>
          <p:cNvSpPr>
            <a:spLocks noGrp="1"/>
          </p:cNvSpPr>
          <p:nvPr>
            <p:ph type="title" hasCustomPrompt="1"/>
          </p:nvPr>
        </p:nvSpPr>
        <p:spPr>
          <a:xfrm>
            <a:off x="9906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Line Background </a:t>
            </a:r>
          </a:p>
        </p:txBody>
      </p:sp>
    </p:spTree>
    <p:extLst>
      <p:ext uri="{BB962C8B-B14F-4D97-AF65-F5344CB8AC3E}">
        <p14:creationId xmlns:p14="http://schemas.microsoft.com/office/powerpoint/2010/main" val="782041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3498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092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5163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7028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28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10575DD-EEC8-E66F-6F69-19A5A8D9DDC4}"/>
              </a:ext>
            </a:extLst>
          </p:cNvPr>
          <p:cNvSpPr>
            <a:spLocks noGrp="1"/>
          </p:cNvSpPr>
          <p:nvPr>
            <p:ph idx="13" hasCustomPrompt="1"/>
          </p:nvPr>
        </p:nvSpPr>
        <p:spPr>
          <a:xfrm>
            <a:off x="990600" y="1825625"/>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0698F329-82B3-455E-EC8F-0E3D728EDE49}"/>
              </a:ext>
            </a:extLst>
          </p:cNvPr>
          <p:cNvSpPr>
            <a:spLocks noGrp="1"/>
          </p:cNvSpPr>
          <p:nvPr>
            <p:ph idx="14" hasCustomPrompt="1"/>
          </p:nvPr>
        </p:nvSpPr>
        <p:spPr>
          <a:xfrm>
            <a:off x="6248400" y="1824379"/>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E229368-8D9F-620D-A323-75530CB3AABC}"/>
              </a:ext>
            </a:extLst>
          </p:cNvPr>
          <p:cNvSpPr>
            <a:spLocks noGrp="1"/>
          </p:cNvSpPr>
          <p:nvPr>
            <p:ph type="title" hasCustomPrompt="1"/>
          </p:nvPr>
        </p:nvSpPr>
        <p:spPr>
          <a:xfrm>
            <a:off x="9906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Line Background </a:t>
            </a:r>
          </a:p>
        </p:txBody>
      </p:sp>
    </p:spTree>
    <p:extLst>
      <p:ext uri="{BB962C8B-B14F-4D97-AF65-F5344CB8AC3E}">
        <p14:creationId xmlns:p14="http://schemas.microsoft.com/office/powerpoint/2010/main" val="3391077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686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376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0442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28278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8515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81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3030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23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0480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5.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5.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5.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8.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0.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9.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394CC-B1ED-27FA-F6EC-960CAB57B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ACD273-4F8E-5569-BB49-C3717B991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043A8-10B6-C406-4082-16E2007F4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93FD4-701E-7C4A-849D-F6E2BD0CD550}" type="datetimeFigureOut">
              <a:rPr lang="en-US" smtClean="0"/>
              <a:t>12/12/2025</a:t>
            </a:fld>
            <a:endParaRPr lang="en-US"/>
          </a:p>
        </p:txBody>
      </p:sp>
      <p:sp>
        <p:nvSpPr>
          <p:cNvPr id="5" name="Footer Placeholder 4">
            <a:extLst>
              <a:ext uri="{FF2B5EF4-FFF2-40B4-BE49-F238E27FC236}">
                <a16:creationId xmlns:a16="http://schemas.microsoft.com/office/drawing/2014/main" id="{F36F3CEB-F17D-8DDB-5596-11B488733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E172A-068C-919F-9F5D-6845012D0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2E0F7-2C97-6941-AE9A-EE446264BE39}"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18B90E1-A70E-1DAD-AE41-BFB43822A150}"/>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41361942"/>
      </p:ext>
    </p:extLst>
  </p:cSld>
  <p:clrMap bg1="lt1" tx1="dk1" bg2="lt2" tx2="dk2" accent1="accent1" accent2="accent2" accent3="accent3" accent4="accent4" accent5="accent5" accent6="accent6" hlink="hlink" folHlink="folHlink"/>
  <p:sldLayoutIdLst>
    <p:sldLayoutId id="2147483713"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9989DA-A7BC-F6A2-506C-A6031B670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81EA9-8D6F-71ED-035C-29F7388F5E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ACEAA-6B0C-6A25-8609-7A28D70C3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8F958-D849-B741-A8FE-69516606993F}" type="datetimeFigureOut">
              <a:rPr lang="en-US" smtClean="0"/>
              <a:t>12/12/2025</a:t>
            </a:fld>
            <a:endParaRPr lang="en-US"/>
          </a:p>
        </p:txBody>
      </p:sp>
      <p:sp>
        <p:nvSpPr>
          <p:cNvPr id="5" name="Footer Placeholder 4">
            <a:extLst>
              <a:ext uri="{FF2B5EF4-FFF2-40B4-BE49-F238E27FC236}">
                <a16:creationId xmlns:a16="http://schemas.microsoft.com/office/drawing/2014/main" id="{88EA8DCA-8E8A-5261-D876-B016193454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2673EA-77D8-A2AB-E8C3-14B9BE3FE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9EB27-DF98-AB42-9144-55B089B1F173}" type="slidenum">
              <a:rPr lang="en-US" smtClean="0"/>
              <a:t>‹#›</a:t>
            </a:fld>
            <a:endParaRPr lang="en-US"/>
          </a:p>
        </p:txBody>
      </p:sp>
      <p:pic>
        <p:nvPicPr>
          <p:cNvPr id="8" name="Picture 7" descr="Background pattern&#10;&#10;Description automatically generated with low confidence">
            <a:extLst>
              <a:ext uri="{FF2B5EF4-FFF2-40B4-BE49-F238E27FC236}">
                <a16:creationId xmlns:a16="http://schemas.microsoft.com/office/drawing/2014/main" id="{F1576B4D-A49B-041D-90D2-968E7973397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04472191"/>
      </p:ext>
    </p:extLst>
  </p:cSld>
  <p:clrMap bg1="lt1" tx1="dk1" bg2="lt2" tx2="dk2" accent1="accent1" accent2="accent2" accent3="accent3" accent4="accent4" accent5="accent5" accent6="accent6" hlink="hlink" folHlink="folHlink"/>
  <p:sldLayoutIdLst>
    <p:sldLayoutId id="2147483723" r:id="rId1"/>
    <p:sldLayoutId id="21474837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2239B-D4AB-B494-8A12-F45826DF8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5E06B-B89A-27F9-F51B-430DF9071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8F81D-C575-1029-1BB7-70EBC4556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A39B-342C-C647-881C-0D751AE3422A}" type="datetimeFigureOut">
              <a:rPr lang="en-US" smtClean="0"/>
              <a:t>12/12/2025</a:t>
            </a:fld>
            <a:endParaRPr lang="en-US"/>
          </a:p>
        </p:txBody>
      </p:sp>
      <p:sp>
        <p:nvSpPr>
          <p:cNvPr id="5" name="Footer Placeholder 4">
            <a:extLst>
              <a:ext uri="{FF2B5EF4-FFF2-40B4-BE49-F238E27FC236}">
                <a16:creationId xmlns:a16="http://schemas.microsoft.com/office/drawing/2014/main" id="{92304E32-B9E5-BE1C-B675-3704DD48B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1C991-8B46-3312-877E-E2791431F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A35CE-4DCA-E24D-B683-61645E074D10}"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2938088-68C3-3C18-BD3E-6FD6965EBC5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38597479"/>
      </p:ext>
    </p:extLst>
  </p:cSld>
  <p:clrMap bg1="lt1" tx1="dk1" bg2="lt2" tx2="dk2" accent1="accent1" accent2="accent2" accent3="accent3" accent4="accent4" accent5="accent5" accent6="accent6" hlink="hlink" folHlink="folHlink"/>
  <p:sldLayoutIdLst>
    <p:sldLayoutId id="2147483733" r:id="rId1"/>
    <p:sldLayoutId id="214748373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1472" y="156187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0166" y="6132225"/>
            <a:ext cx="4039165" cy="54429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D534760F-4132-690C-202C-C767B4A49F5D}"/>
              </a:ext>
            </a:extLst>
          </p:cNvPr>
          <p:cNvPicPr>
            <a:picLocks noChangeAspect="1"/>
          </p:cNvPicPr>
          <p:nvPr userDrawn="1"/>
        </p:nvPicPr>
        <p:blipFill>
          <a:blip r:embed="rId16"/>
          <a:stretch>
            <a:fillRect/>
          </a:stretch>
        </p:blipFill>
        <p:spPr>
          <a:xfrm>
            <a:off x="0" y="0"/>
            <a:ext cx="12192000" cy="6858000"/>
          </a:xfrm>
          <a:prstGeom prst="rect">
            <a:avLst/>
          </a:prstGeom>
        </p:spPr>
      </p:pic>
    </p:spTree>
    <p:extLst>
      <p:ext uri="{BB962C8B-B14F-4D97-AF65-F5344CB8AC3E}">
        <p14:creationId xmlns:p14="http://schemas.microsoft.com/office/powerpoint/2010/main" val="2514210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1472" y="156187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0166" y="6132225"/>
            <a:ext cx="4039165" cy="544294"/>
          </a:xfrm>
          <a:prstGeom prst="rect">
            <a:avLst/>
          </a:prstGeom>
        </p:spPr>
      </p:pic>
    </p:spTree>
    <p:extLst>
      <p:ext uri="{BB962C8B-B14F-4D97-AF65-F5344CB8AC3E}">
        <p14:creationId xmlns:p14="http://schemas.microsoft.com/office/powerpoint/2010/main" val="124138135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99" r:id="rId12"/>
  </p:sldLayoutIdLst>
  <p:hf sldNum="0" hdr="0" ft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1472" y="156187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0166" y="6132225"/>
            <a:ext cx="4039165" cy="544294"/>
          </a:xfrm>
          <a:prstGeom prst="rect">
            <a:avLst/>
          </a:prstGeom>
        </p:spPr>
      </p:pic>
    </p:spTree>
    <p:extLst>
      <p:ext uri="{BB962C8B-B14F-4D97-AF65-F5344CB8AC3E}">
        <p14:creationId xmlns:p14="http://schemas.microsoft.com/office/powerpoint/2010/main" val="355549374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97" r:id="rId12"/>
  </p:sldLayoutIdLst>
  <p:hf sldNum="0" hdr="0" ft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1472" y="156187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1447" y="6126165"/>
            <a:ext cx="3910139" cy="526907"/>
          </a:xfrm>
          <a:prstGeom prst="rect">
            <a:avLst/>
          </a:prstGeom>
        </p:spPr>
      </p:pic>
    </p:spTree>
    <p:extLst>
      <p:ext uri="{BB962C8B-B14F-4D97-AF65-F5344CB8AC3E}">
        <p14:creationId xmlns:p14="http://schemas.microsoft.com/office/powerpoint/2010/main" val="36324251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98" r:id="rId12"/>
  </p:sldLayoutIdLst>
  <p:hf sldNum="0" hdr="0" ft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1472" y="156187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1447" y="6126165"/>
            <a:ext cx="3910139" cy="526907"/>
          </a:xfrm>
          <a:prstGeom prst="rect">
            <a:avLst/>
          </a:prstGeom>
        </p:spPr>
      </p:pic>
    </p:spTree>
    <p:extLst>
      <p:ext uri="{BB962C8B-B14F-4D97-AF65-F5344CB8AC3E}">
        <p14:creationId xmlns:p14="http://schemas.microsoft.com/office/powerpoint/2010/main" val="339809522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ft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073D-A581-0E71-CB2C-BA1190D3AC27}"/>
              </a:ext>
            </a:extLst>
          </p:cNvPr>
          <p:cNvSpPr>
            <a:spLocks noGrp="1"/>
          </p:cNvSpPr>
          <p:nvPr>
            <p:ph type="ctrTitle"/>
          </p:nvPr>
        </p:nvSpPr>
        <p:spPr>
          <a:xfrm>
            <a:off x="1097280" y="1723644"/>
            <a:ext cx="10378440" cy="3410712"/>
          </a:xfrm>
        </p:spPr>
        <p:txBody>
          <a:bodyPr>
            <a:normAutofit/>
          </a:bodyPr>
          <a:lstStyle/>
          <a:p>
            <a:pPr algn="ctr"/>
            <a:r>
              <a:rPr lang="en-US" sz="5400" dirty="0">
                <a:latin typeface="Aptos" panose="020B0004020202020204" pitchFamily="34" charset="0"/>
                <a:cs typeface="Times New Roman"/>
              </a:rPr>
              <a:t>Corporate and foundation </a:t>
            </a:r>
            <a:r>
              <a:rPr lang="en-US" sz="5400" dirty="0" err="1">
                <a:latin typeface="Aptos" panose="020B0004020202020204" pitchFamily="34" charset="0"/>
                <a:cs typeface="Times New Roman"/>
              </a:rPr>
              <a:t>FundiNG</a:t>
            </a:r>
            <a:r>
              <a:rPr lang="en-US" sz="5400" dirty="0">
                <a:latin typeface="Aptos" panose="020B0004020202020204" pitchFamily="34" charset="0"/>
                <a:cs typeface="Times New Roman"/>
              </a:rPr>
              <a:t> </a:t>
            </a:r>
            <a:br>
              <a:rPr lang="en-US" sz="5400" dirty="0">
                <a:latin typeface="Aptos" panose="020B0004020202020204" pitchFamily="34" charset="0"/>
                <a:cs typeface="Times New Roman"/>
              </a:rPr>
            </a:br>
            <a:r>
              <a:rPr lang="en-US" sz="5400" dirty="0">
                <a:latin typeface="Aptos" panose="020B0004020202020204" pitchFamily="34" charset="0"/>
                <a:cs typeface="Times New Roman"/>
              </a:rPr>
              <a:t>2025 - 2026</a:t>
            </a:r>
          </a:p>
        </p:txBody>
      </p:sp>
    </p:spTree>
    <p:extLst>
      <p:ext uri="{BB962C8B-B14F-4D97-AF65-F5344CB8AC3E}">
        <p14:creationId xmlns:p14="http://schemas.microsoft.com/office/powerpoint/2010/main" val="336119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6872-49A3-B4C8-B3FD-4530EBD4890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221B22F-B762-98E9-FC37-3AAE00E680D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032646"/>
                </a:solidFill>
                <a:latin typeface="HelveticaNeueLT Std Blk Cn" panose="020B0604020202020204" pitchFamily="34" charset="0"/>
                <a:ea typeface="+mj-ea"/>
                <a:cs typeface="+mj-cs"/>
              </a:defRPr>
            </a:lvl1pPr>
          </a:lstStyle>
          <a:p>
            <a:r>
              <a:rPr lang="en-US" dirty="0">
                <a:latin typeface="Aptos" panose="020B0004020202020204" pitchFamily="34" charset="0"/>
                <a:cs typeface="Times New Roman"/>
              </a:rPr>
              <a:t>Federal vs. Foundation Funding</a:t>
            </a:r>
            <a:endParaRPr lang="en-US" dirty="0">
              <a:latin typeface="Aptos" panose="020B0004020202020204" pitchFamily="34" charset="0"/>
            </a:endParaRPr>
          </a:p>
        </p:txBody>
      </p:sp>
      <p:sp>
        <p:nvSpPr>
          <p:cNvPr id="2" name="Content Placeholder 1">
            <a:extLst>
              <a:ext uri="{FF2B5EF4-FFF2-40B4-BE49-F238E27FC236}">
                <a16:creationId xmlns:a16="http://schemas.microsoft.com/office/drawing/2014/main" id="{37ECEB53-3B6F-7D47-D9B4-675A5B5DE62D}"/>
              </a:ext>
            </a:extLst>
          </p:cNvPr>
          <p:cNvSpPr>
            <a:spLocks noGrp="1"/>
          </p:cNvSpPr>
          <p:nvPr>
            <p:ph idx="13"/>
          </p:nvPr>
        </p:nvSpPr>
        <p:spPr>
          <a:xfrm>
            <a:off x="836271" y="1690688"/>
            <a:ext cx="10515600" cy="4335207"/>
          </a:xfrm>
        </p:spPr>
        <p:txBody>
          <a:bodyPr vert="horz" lIns="91440" tIns="45720" rIns="91440" bIns="45720" rtlCol="0" anchor="t">
            <a:noAutofit/>
          </a:bodyPr>
          <a:lstStyle/>
          <a:p>
            <a:pPr marL="342900" indent="-342900">
              <a:spcBef>
                <a:spcPts val="5400"/>
              </a:spcBef>
              <a:buFont typeface="Arial,Sans-Serif"/>
              <a:buChar char="•"/>
            </a:pPr>
            <a:r>
              <a:rPr lang="en-US" sz="2500" dirty="0">
                <a:latin typeface="Aptos"/>
                <a:ea typeface="Calibri" panose="020F0502020204030204" pitchFamily="34" charset="0"/>
                <a:cs typeface="Calibri"/>
              </a:rPr>
              <a:t>All foundations are different.</a:t>
            </a:r>
          </a:p>
          <a:p>
            <a:pPr marL="342900" indent="-342900">
              <a:spcBef>
                <a:spcPts val="5400"/>
              </a:spcBef>
              <a:buFont typeface="Arial,Sans-Serif"/>
              <a:buChar char="•"/>
            </a:pPr>
            <a:r>
              <a:rPr lang="en-US" sz="2500" dirty="0">
                <a:latin typeface="Aptos"/>
                <a:ea typeface="Calibri" panose="020F0502020204030204" pitchFamily="34" charset="0"/>
                <a:cs typeface="Calibri"/>
              </a:rPr>
              <a:t>Foundations can be more opaque than government funders.</a:t>
            </a:r>
            <a:endParaRPr lang="en-US" sz="2500" b="0" dirty="0">
              <a:solidFill>
                <a:srgbClr val="000000"/>
              </a:solidFill>
              <a:latin typeface="Aptos"/>
              <a:ea typeface="Calibri" panose="020F0502020204030204" pitchFamily="34" charset="0"/>
              <a:cs typeface="Calibri"/>
            </a:endParaRPr>
          </a:p>
          <a:p>
            <a:pPr marL="342900" indent="-342900">
              <a:spcBef>
                <a:spcPts val="5400"/>
              </a:spcBef>
              <a:buFont typeface="Arial,Sans-Serif"/>
              <a:buChar char="•"/>
            </a:pPr>
            <a:r>
              <a:rPr lang="en-US" sz="2500" dirty="0">
                <a:latin typeface="Aptos"/>
                <a:ea typeface="Calibri" panose="020F0502020204030204" pitchFamily="34" charset="0"/>
                <a:cs typeface="Calibri"/>
              </a:rPr>
              <a:t>Foundations look for alignment with their own individual missions.</a:t>
            </a:r>
            <a:endParaRPr lang="en-US" sz="2500" b="0" dirty="0">
              <a:solidFill>
                <a:srgbClr val="000000"/>
              </a:solidFill>
              <a:latin typeface="Aptos"/>
              <a:ea typeface="Calibri" panose="020F0502020204030204" pitchFamily="34" charset="0"/>
              <a:cs typeface="Calibri"/>
            </a:endParaRPr>
          </a:p>
          <a:p>
            <a:pPr marL="342900" indent="-342900">
              <a:spcBef>
                <a:spcPts val="5400"/>
              </a:spcBef>
              <a:buFont typeface="Arial,Sans-Serif"/>
              <a:buChar char="•"/>
            </a:pPr>
            <a:r>
              <a:rPr lang="en-US" sz="2500" dirty="0">
                <a:latin typeface="Aptos"/>
                <a:ea typeface="Calibri" panose="020F0502020204030204" pitchFamily="34" charset="0"/>
                <a:cs typeface="Calibri"/>
              </a:rPr>
              <a:t>Application processes for foundation grants can be iterative.</a:t>
            </a:r>
            <a:endParaRPr lang="en-US" sz="2500" b="0" dirty="0">
              <a:solidFill>
                <a:srgbClr val="000000"/>
              </a:solidFill>
              <a:latin typeface="Aptos"/>
              <a:ea typeface="Calibri" panose="020F0502020204030204" pitchFamily="34" charset="0"/>
              <a:cs typeface="Calibri"/>
            </a:endParaRPr>
          </a:p>
          <a:p>
            <a:pPr marR="0" lvl="0">
              <a:spcBef>
                <a:spcPts val="0"/>
              </a:spcBef>
              <a:spcAft>
                <a:spcPts val="0"/>
              </a:spcAft>
              <a:buFont typeface="Symbol" panose="05050102010706020507" pitchFamily="18" charset="2"/>
            </a:pPr>
            <a:endParaRPr lang="en-US" dirty="0">
              <a:effectLst/>
              <a:latin typeface="Calibri" panose="020F0502020204030204" pitchFamily="34" charset="0"/>
              <a:ea typeface="Calibri" panose="020F0502020204030204" pitchFamily="34" charset="0"/>
              <a:cs typeface="Calibri"/>
            </a:endParaRPr>
          </a:p>
          <a:p>
            <a:pPr marR="0" lvl="0">
              <a:spcBef>
                <a:spcPts val="0"/>
              </a:spcBef>
              <a:spcAft>
                <a:spcPts val="0"/>
              </a:spcAft>
            </a:pPr>
            <a:endParaRPr lang="en-US" sz="1200" dirty="0">
              <a:effectLst/>
              <a:latin typeface="Aptos"/>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0127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99755D-2FC8-74AE-218F-B37CCA5E78F6}"/>
              </a:ext>
            </a:extLst>
          </p:cNvPr>
          <p:cNvSpPr>
            <a:spLocks noGrp="1"/>
          </p:cNvSpPr>
          <p:nvPr>
            <p:ph type="body" idx="1"/>
          </p:nvPr>
        </p:nvSpPr>
        <p:spPr>
          <a:xfrm>
            <a:off x="609600" y="250372"/>
            <a:ext cx="5386917" cy="468085"/>
          </a:xfrm>
        </p:spPr>
        <p:txBody>
          <a:bodyPr>
            <a:normAutofit/>
          </a:bodyPr>
          <a:lstStyle/>
          <a:p>
            <a:r>
              <a:rPr lang="en-US" dirty="0"/>
              <a:t>Myths </a:t>
            </a:r>
          </a:p>
        </p:txBody>
      </p:sp>
      <p:sp>
        <p:nvSpPr>
          <p:cNvPr id="4" name="Content Placeholder 3">
            <a:extLst>
              <a:ext uri="{FF2B5EF4-FFF2-40B4-BE49-F238E27FC236}">
                <a16:creationId xmlns:a16="http://schemas.microsoft.com/office/drawing/2014/main" id="{E8F84201-6E4B-356A-89D8-89CF73CCE6F7}"/>
              </a:ext>
            </a:extLst>
          </p:cNvPr>
          <p:cNvSpPr>
            <a:spLocks noGrp="1"/>
          </p:cNvSpPr>
          <p:nvPr>
            <p:ph sz="half" idx="2"/>
          </p:nvPr>
        </p:nvSpPr>
        <p:spPr>
          <a:xfrm>
            <a:off x="91774" y="879262"/>
            <a:ext cx="5386917" cy="1428296"/>
          </a:xfrm>
        </p:spPr>
        <p:txBody>
          <a:bodyPr/>
          <a:lstStyle/>
          <a:p>
            <a:r>
              <a:rPr lang="en-US" b="1" dirty="0">
                <a:solidFill>
                  <a:schemeClr val="tx1"/>
                </a:solidFill>
                <a:latin typeface="+mn-lt"/>
                <a:cs typeface="+mn-cs"/>
              </a:rPr>
              <a:t>Myth 1: </a:t>
            </a:r>
            <a:r>
              <a:rPr lang="en-US" i="1" dirty="0">
                <a:solidFill>
                  <a:schemeClr val="tx1"/>
                </a:solidFill>
                <a:latin typeface="+mn-lt"/>
                <a:cs typeface="+mn-cs"/>
              </a:rPr>
              <a:t>Federal money dried up, so your best bet is private philanthropy.</a:t>
            </a:r>
          </a:p>
        </p:txBody>
      </p:sp>
      <p:sp>
        <p:nvSpPr>
          <p:cNvPr id="5" name="Text Placeholder 4">
            <a:extLst>
              <a:ext uri="{FF2B5EF4-FFF2-40B4-BE49-F238E27FC236}">
                <a16:creationId xmlns:a16="http://schemas.microsoft.com/office/drawing/2014/main" id="{E2CB0795-0EF3-39B6-AD81-17BEB41F17E3}"/>
              </a:ext>
            </a:extLst>
          </p:cNvPr>
          <p:cNvSpPr>
            <a:spLocks noGrp="1"/>
          </p:cNvSpPr>
          <p:nvPr>
            <p:ph type="body" sz="quarter" idx="3"/>
          </p:nvPr>
        </p:nvSpPr>
        <p:spPr>
          <a:xfrm>
            <a:off x="6193368" y="250372"/>
            <a:ext cx="5389033" cy="468085"/>
          </a:xfrm>
        </p:spPr>
        <p:txBody>
          <a:bodyPr>
            <a:normAutofit/>
          </a:bodyPr>
          <a:lstStyle/>
          <a:p>
            <a:r>
              <a:rPr lang="en-US" dirty="0"/>
              <a:t>Truths </a:t>
            </a:r>
          </a:p>
        </p:txBody>
      </p:sp>
      <p:sp>
        <p:nvSpPr>
          <p:cNvPr id="6" name="Content Placeholder 5">
            <a:extLst>
              <a:ext uri="{FF2B5EF4-FFF2-40B4-BE49-F238E27FC236}">
                <a16:creationId xmlns:a16="http://schemas.microsoft.com/office/drawing/2014/main" id="{1CE8BC6D-51AC-D6D7-B37E-755D926F0FDA}"/>
              </a:ext>
            </a:extLst>
          </p:cNvPr>
          <p:cNvSpPr>
            <a:spLocks noGrp="1"/>
          </p:cNvSpPr>
          <p:nvPr>
            <p:ph sz="quarter" idx="4"/>
          </p:nvPr>
        </p:nvSpPr>
        <p:spPr>
          <a:xfrm>
            <a:off x="5725886" y="879262"/>
            <a:ext cx="6126989" cy="1646011"/>
          </a:xfrm>
        </p:spPr>
        <p:txBody>
          <a:bodyPr/>
          <a:lstStyle/>
          <a:p>
            <a:r>
              <a:rPr lang="en-US" b="1" dirty="0">
                <a:solidFill>
                  <a:schemeClr val="tx1"/>
                </a:solidFill>
                <a:latin typeface="+mn-lt"/>
                <a:cs typeface="+mn-cs"/>
              </a:rPr>
              <a:t>Truth:</a:t>
            </a:r>
            <a:r>
              <a:rPr lang="en-US" dirty="0">
                <a:solidFill>
                  <a:schemeClr val="tx1"/>
                </a:solidFill>
                <a:latin typeface="+mn-lt"/>
                <a:cs typeface="+mn-cs"/>
              </a:rPr>
              <a:t> Federal funding is likely to remain a cornerstone of durable, multi-year revenue. The headline noise obscures that reality.</a:t>
            </a:r>
          </a:p>
        </p:txBody>
      </p:sp>
      <p:sp>
        <p:nvSpPr>
          <p:cNvPr id="8" name="TextBox 7">
            <a:extLst>
              <a:ext uri="{FF2B5EF4-FFF2-40B4-BE49-F238E27FC236}">
                <a16:creationId xmlns:a16="http://schemas.microsoft.com/office/drawing/2014/main" id="{706BD530-8492-DEA7-0C21-B4DE7A3B5943}"/>
              </a:ext>
            </a:extLst>
          </p:cNvPr>
          <p:cNvSpPr txBox="1"/>
          <p:nvPr/>
        </p:nvSpPr>
        <p:spPr>
          <a:xfrm>
            <a:off x="91774" y="2519914"/>
            <a:ext cx="5791200"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Myth 2:</a:t>
            </a:r>
            <a:r>
              <a:rPr lang="en-US" sz="2400" dirty="0"/>
              <a:t> </a:t>
            </a:r>
            <a:r>
              <a:rPr lang="en-US" sz="2400" i="1" dirty="0"/>
              <a:t>Foundations are faster and friendlier, so it is “easier” money.</a:t>
            </a:r>
            <a:endParaRPr lang="en-US" sz="2400" dirty="0"/>
          </a:p>
        </p:txBody>
      </p:sp>
      <p:sp>
        <p:nvSpPr>
          <p:cNvPr id="11" name="TextBox 10">
            <a:extLst>
              <a:ext uri="{FF2B5EF4-FFF2-40B4-BE49-F238E27FC236}">
                <a16:creationId xmlns:a16="http://schemas.microsoft.com/office/drawing/2014/main" id="{002C121E-D26D-EEFD-961C-423D55D72B63}"/>
              </a:ext>
            </a:extLst>
          </p:cNvPr>
          <p:cNvSpPr txBox="1"/>
          <p:nvPr/>
        </p:nvSpPr>
        <p:spPr>
          <a:xfrm>
            <a:off x="5725886" y="2174203"/>
            <a:ext cx="5997425"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Truth:</a:t>
            </a:r>
            <a:r>
              <a:rPr lang="en-US" sz="2400" dirty="0"/>
              <a:t> Sometimes faster, yes; often invite-only, narrower, or one-year. As submission counts rise, “friendlier” does not translate to “more likely.”</a:t>
            </a:r>
          </a:p>
        </p:txBody>
      </p:sp>
      <p:sp>
        <p:nvSpPr>
          <p:cNvPr id="12" name="TextBox 11">
            <a:extLst>
              <a:ext uri="{FF2B5EF4-FFF2-40B4-BE49-F238E27FC236}">
                <a16:creationId xmlns:a16="http://schemas.microsoft.com/office/drawing/2014/main" id="{C0E70DBA-C309-7DCC-CC32-04FC609F24F5}"/>
              </a:ext>
            </a:extLst>
          </p:cNvPr>
          <p:cNvSpPr txBox="1"/>
          <p:nvPr/>
        </p:nvSpPr>
        <p:spPr>
          <a:xfrm flipH="1">
            <a:off x="182037" y="4141672"/>
            <a:ext cx="5296654"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Myth 3:</a:t>
            </a:r>
            <a:r>
              <a:rPr lang="en-US" sz="2400" dirty="0"/>
              <a:t> </a:t>
            </a:r>
            <a:r>
              <a:rPr lang="en-US" sz="2400" i="1" dirty="0"/>
              <a:t>If you just write a stronger proposal, you will break through.</a:t>
            </a:r>
            <a:endParaRPr lang="en-US" sz="2400" dirty="0"/>
          </a:p>
        </p:txBody>
      </p:sp>
      <p:sp>
        <p:nvSpPr>
          <p:cNvPr id="13" name="TextBox 12">
            <a:extLst>
              <a:ext uri="{FF2B5EF4-FFF2-40B4-BE49-F238E27FC236}">
                <a16:creationId xmlns:a16="http://schemas.microsoft.com/office/drawing/2014/main" id="{8FDD8BA1-6EC0-DDE8-EBB3-06A372A5CC95}"/>
              </a:ext>
            </a:extLst>
          </p:cNvPr>
          <p:cNvSpPr txBox="1"/>
          <p:nvPr/>
        </p:nvSpPr>
        <p:spPr>
          <a:xfrm>
            <a:off x="5725885" y="3975660"/>
            <a:ext cx="6126989"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The truth</a:t>
            </a:r>
            <a:r>
              <a:rPr lang="en-US" sz="2400" dirty="0"/>
              <a:t>: Strong writing matters, but even more so do relationships, fit, timing, and structural constraints like portfolio limits. This is where to focus your strategy. </a:t>
            </a:r>
          </a:p>
        </p:txBody>
      </p:sp>
      <p:sp>
        <p:nvSpPr>
          <p:cNvPr id="15" name="TextBox 14">
            <a:extLst>
              <a:ext uri="{FF2B5EF4-FFF2-40B4-BE49-F238E27FC236}">
                <a16:creationId xmlns:a16="http://schemas.microsoft.com/office/drawing/2014/main" id="{0C691CAD-13A1-8FC4-15A8-7DDA1B3A791D}"/>
              </a:ext>
            </a:extLst>
          </p:cNvPr>
          <p:cNvSpPr txBox="1"/>
          <p:nvPr/>
        </p:nvSpPr>
        <p:spPr>
          <a:xfrm>
            <a:off x="469755" y="5175988"/>
            <a:ext cx="3851874" cy="646331"/>
          </a:xfrm>
          <a:prstGeom prst="rect">
            <a:avLst/>
          </a:prstGeom>
          <a:noFill/>
        </p:spPr>
        <p:txBody>
          <a:bodyPr wrap="square" rtlCol="0">
            <a:spAutoFit/>
          </a:bodyPr>
          <a:lstStyle/>
          <a:p>
            <a:r>
              <a:rPr lang="en-US" dirty="0"/>
              <a:t>Source: Jezreel Consulting</a:t>
            </a:r>
          </a:p>
          <a:p>
            <a:endParaRPr lang="en-US" dirty="0"/>
          </a:p>
        </p:txBody>
      </p:sp>
    </p:spTree>
    <p:extLst>
      <p:ext uri="{BB962C8B-B14F-4D97-AF65-F5344CB8AC3E}">
        <p14:creationId xmlns:p14="http://schemas.microsoft.com/office/powerpoint/2010/main" val="424375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8A918-CAD1-B106-7305-A3A14AA1628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B40F50D-B959-2EB6-A544-DE9D173042E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032646"/>
                </a:solidFill>
                <a:latin typeface="HelveticaNeueLT Std Blk Cn" panose="020B0604020202020204" pitchFamily="34" charset="0"/>
                <a:ea typeface="+mj-ea"/>
                <a:cs typeface="+mj-cs"/>
              </a:defRPr>
            </a:lvl1pPr>
          </a:lstStyle>
          <a:p>
            <a:r>
              <a:rPr lang="en-US" dirty="0">
                <a:latin typeface="Aptos" panose="020B0004020202020204" pitchFamily="34" charset="0"/>
                <a:cs typeface="Times New Roman"/>
              </a:rPr>
              <a:t>Corporate Funding</a:t>
            </a:r>
          </a:p>
        </p:txBody>
      </p:sp>
      <p:sp>
        <p:nvSpPr>
          <p:cNvPr id="2" name="Content Placeholder 1">
            <a:extLst>
              <a:ext uri="{FF2B5EF4-FFF2-40B4-BE49-F238E27FC236}">
                <a16:creationId xmlns:a16="http://schemas.microsoft.com/office/drawing/2014/main" id="{E41482FF-796F-35E3-FCB0-1E41F689D897}"/>
              </a:ext>
            </a:extLst>
          </p:cNvPr>
          <p:cNvSpPr>
            <a:spLocks noGrp="1"/>
          </p:cNvSpPr>
          <p:nvPr>
            <p:ph idx="13"/>
          </p:nvPr>
        </p:nvSpPr>
        <p:spPr>
          <a:xfrm>
            <a:off x="836271" y="1603878"/>
            <a:ext cx="10515600" cy="4891388"/>
          </a:xfrm>
        </p:spPr>
        <p:txBody>
          <a:bodyPr vert="horz" lIns="91440" tIns="45720" rIns="91440" bIns="45720" rtlCol="0" anchor="t">
            <a:noAutofit/>
          </a:bodyPr>
          <a:lstStyle/>
          <a:p>
            <a:pPr marL="342900" marR="0" lvl="0" indent="-342900">
              <a:spcBef>
                <a:spcPts val="0"/>
              </a:spcBef>
              <a:spcAft>
                <a:spcPts val="0"/>
              </a:spcAft>
              <a:buFont typeface="Symbol" panose="05050102010706020507" pitchFamily="18" charset="2"/>
              <a:buChar char=""/>
            </a:pPr>
            <a:r>
              <a:rPr lang="en-US" dirty="0">
                <a:effectLst/>
                <a:latin typeface="Calibri"/>
                <a:ea typeface="Times New Roman" panose="02020603050405020304" pitchFamily="18" charset="0"/>
                <a:cs typeface="Calibri"/>
              </a:rPr>
              <a:t>Strategic </a:t>
            </a:r>
            <a:r>
              <a:rPr lang="en-US" dirty="0">
                <a:latin typeface="Calibri"/>
                <a:ea typeface="Times New Roman" panose="02020603050405020304" pitchFamily="18" charset="0"/>
                <a:cs typeface="Calibri"/>
              </a:rPr>
              <a:t>partnerships</a:t>
            </a:r>
            <a:endParaRPr lang="en-US" dirty="0">
              <a:effectLst/>
              <a:latin typeface="Aptos"/>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a:ea typeface="Times New Roman" panose="02020603050405020304" pitchFamily="18" charset="0"/>
                <a:cs typeface="Calibri"/>
              </a:rPr>
              <a:t>Mutually </a:t>
            </a:r>
            <a:r>
              <a:rPr lang="en-US" dirty="0">
                <a:latin typeface="Calibri"/>
                <a:ea typeface="Times New Roman" panose="02020603050405020304" pitchFamily="18" charset="0"/>
                <a:cs typeface="Calibri"/>
              </a:rPr>
              <a:t>beneficial</a:t>
            </a:r>
            <a:endParaRPr lang="en-US" dirty="0">
              <a:effectLst/>
              <a:latin typeface="Aptos"/>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a:ea typeface="Times New Roman" panose="02020603050405020304" pitchFamily="18" charset="0"/>
                <a:cs typeface="Calibri"/>
              </a:rPr>
              <a:t>Various </a:t>
            </a:r>
            <a:r>
              <a:rPr lang="en-US" dirty="0">
                <a:latin typeface="Calibri"/>
                <a:ea typeface="Times New Roman" panose="02020603050405020304" pitchFamily="18" charset="0"/>
                <a:cs typeface="Calibri"/>
              </a:rPr>
              <a:t>types</a:t>
            </a:r>
            <a:r>
              <a:rPr lang="en-US" dirty="0">
                <a:effectLst/>
                <a:latin typeface="Calibri"/>
                <a:ea typeface="Times New Roman" panose="02020603050405020304" pitchFamily="18" charset="0"/>
                <a:cs typeface="Calibri"/>
              </a:rPr>
              <a:t> of </a:t>
            </a:r>
            <a:r>
              <a:rPr lang="en-US" dirty="0">
                <a:latin typeface="Calibri"/>
                <a:ea typeface="Times New Roman" panose="02020603050405020304" pitchFamily="18" charset="0"/>
                <a:cs typeface="Calibri"/>
              </a:rPr>
              <a:t>support</a:t>
            </a:r>
            <a:endParaRPr lang="en-US" dirty="0">
              <a:effectLst/>
              <a:latin typeface="Times New Roman"/>
              <a:ea typeface="Calibri" panose="020F0502020204030204" pitchFamily="34" charset="0"/>
              <a:cs typeface="Calibri"/>
            </a:endParaRPr>
          </a:p>
          <a:p>
            <a:pPr marL="742950" marR="0" lvl="1" indent="-285750">
              <a:spcBef>
                <a:spcPts val="0"/>
              </a:spcBef>
              <a:spcAft>
                <a:spcPts val="0"/>
              </a:spcAft>
              <a:buFont typeface="Courier New" panose="02070309020205020404" pitchFamily="49" charset="0"/>
              <a:buChar char="o"/>
            </a:pPr>
            <a:r>
              <a:rPr lang="en-US" sz="2400" dirty="0">
                <a:solidFill>
                  <a:srgbClr val="032646"/>
                </a:solidFill>
                <a:effectLst/>
                <a:latin typeface="Calibri"/>
                <a:ea typeface="Times New Roman" panose="02020603050405020304" pitchFamily="18" charset="0"/>
                <a:cs typeface="Calibri"/>
              </a:rPr>
              <a:t>grants, gifts in-kind, sponsorships</a:t>
            </a:r>
            <a:endParaRPr lang="en-US" sz="2400" dirty="0">
              <a:solidFill>
                <a:srgbClr val="032646"/>
              </a:solidFill>
              <a:effectLst/>
              <a:latin typeface="Times New Roman"/>
              <a:ea typeface="Calibri" panose="020F0502020204030204" pitchFamily="34" charset="0"/>
              <a:cs typeface="Calibri"/>
            </a:endParaRPr>
          </a:p>
          <a:p>
            <a:pPr marL="0" marR="0">
              <a:spcBef>
                <a:spcPts val="0"/>
              </a:spcBef>
              <a:spcAft>
                <a:spcPts val="0"/>
              </a:spcAft>
            </a:pPr>
            <a:endParaRPr lang="en-US" dirty="0">
              <a:effectLst/>
              <a:latin typeface="Aptos"/>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Calibri"/>
                <a:ea typeface="Calibri"/>
                <a:cs typeface="Calibri"/>
              </a:rPr>
              <a:t>Reasons Corporations Give to WVU:</a:t>
            </a:r>
          </a:p>
          <a:p>
            <a:pPr marL="342900" marR="0" lvl="0" indent="-342900">
              <a:spcBef>
                <a:spcPts val="0"/>
              </a:spcBef>
              <a:spcAft>
                <a:spcPts val="0"/>
              </a:spcAft>
              <a:buFont typeface="Wingdings" panose="05000000000000000000" pitchFamily="2" charset="2"/>
              <a:buChar char=""/>
            </a:pPr>
            <a:r>
              <a:rPr lang="en-US" dirty="0">
                <a:effectLst/>
                <a:latin typeface="Calibri"/>
                <a:ea typeface="Times New Roman" panose="02020603050405020304" pitchFamily="18" charset="0"/>
                <a:cs typeface="Calibri"/>
              </a:rPr>
              <a:t>Funding for research aligned with their business interests</a:t>
            </a:r>
            <a:endParaRPr lang="en-US" dirty="0">
              <a:effectLst/>
              <a:latin typeface="Times New Roman"/>
              <a:ea typeface="Calibri" panose="020F0502020204030204" pitchFamily="34" charset="0"/>
              <a:cs typeface="Calibri"/>
            </a:endParaRPr>
          </a:p>
          <a:p>
            <a:pPr marL="342900" marR="0" lvl="0" indent="-342900">
              <a:spcBef>
                <a:spcPts val="0"/>
              </a:spcBef>
              <a:spcAft>
                <a:spcPts val="0"/>
              </a:spcAft>
              <a:buFont typeface="Wingdings" panose="05000000000000000000" pitchFamily="2" charset="2"/>
              <a:buChar char=""/>
            </a:pPr>
            <a:r>
              <a:rPr lang="en-US" dirty="0">
                <a:effectLst/>
                <a:latin typeface="Calibri"/>
                <a:ea typeface="Times New Roman" panose="02020603050405020304" pitchFamily="18" charset="0"/>
                <a:cs typeface="Calibri"/>
              </a:rPr>
              <a:t>Access to students/Workforce </a:t>
            </a:r>
            <a:r>
              <a:rPr lang="en-US" dirty="0">
                <a:latin typeface="Calibri"/>
                <a:ea typeface="Times New Roman" panose="02020603050405020304" pitchFamily="18" charset="0"/>
                <a:cs typeface="Calibri"/>
              </a:rPr>
              <a:t>development</a:t>
            </a:r>
            <a:endParaRPr lang="en-US" dirty="0">
              <a:effectLst/>
              <a:latin typeface="Aptos"/>
              <a:ea typeface="Calibri" panose="020F0502020204030204" pitchFamily="34" charset="0"/>
              <a:cs typeface="Calibri" panose="020F0502020204030204" pitchFamily="34" charset="0"/>
            </a:endParaRPr>
          </a:p>
          <a:p>
            <a:pPr marL="342900" indent="-342900">
              <a:spcBef>
                <a:spcPts val="0"/>
              </a:spcBef>
              <a:buFont typeface="Wingdings" panose="05000000000000000000" pitchFamily="2" charset="2"/>
              <a:buChar char=""/>
            </a:pPr>
            <a:r>
              <a:rPr lang="en-US" dirty="0">
                <a:effectLst/>
                <a:latin typeface="Calibri"/>
                <a:ea typeface="Times New Roman" panose="02020603050405020304" pitchFamily="18" charset="0"/>
                <a:cs typeface="Calibri"/>
              </a:rPr>
              <a:t>Corporate </a:t>
            </a:r>
            <a:r>
              <a:rPr lang="en-US" dirty="0">
                <a:latin typeface="Calibri"/>
                <a:ea typeface="Times New Roman" panose="02020603050405020304" pitchFamily="18" charset="0"/>
                <a:cs typeface="Calibri"/>
              </a:rPr>
              <a:t>social</a:t>
            </a:r>
            <a:r>
              <a:rPr lang="en-US" dirty="0">
                <a:effectLst/>
                <a:latin typeface="Calibri"/>
                <a:ea typeface="Times New Roman" panose="02020603050405020304" pitchFamily="18" charset="0"/>
                <a:cs typeface="Calibri"/>
              </a:rPr>
              <a:t> </a:t>
            </a:r>
            <a:r>
              <a:rPr lang="en-US" dirty="0">
                <a:latin typeface="Calibri"/>
                <a:ea typeface="Times New Roman" panose="02020603050405020304" pitchFamily="18" charset="0"/>
                <a:cs typeface="Calibri"/>
              </a:rPr>
              <a:t>responsibility</a:t>
            </a:r>
            <a:r>
              <a:rPr lang="en-US" dirty="0">
                <a:effectLst/>
                <a:latin typeface="Calibri"/>
                <a:ea typeface="Times New Roman" panose="02020603050405020304" pitchFamily="18" charset="0"/>
                <a:cs typeface="Calibri"/>
              </a:rPr>
              <a:t> strategy </a:t>
            </a:r>
            <a:r>
              <a:rPr lang="en-US" dirty="0">
                <a:latin typeface="HelveticaNeueLT Std"/>
                <a:ea typeface="Times New Roman" panose="02020603050405020304" pitchFamily="18" charset="0"/>
                <a:cs typeface="Calibri"/>
              </a:rPr>
              <a:t>➝ </a:t>
            </a:r>
            <a:r>
              <a:rPr lang="en-US" dirty="0">
                <a:effectLst/>
                <a:latin typeface="Calibri"/>
                <a:ea typeface="Times New Roman" panose="02020603050405020304" pitchFamily="18" charset="0"/>
                <a:cs typeface="Calibri"/>
              </a:rPr>
              <a:t>positive community image</a:t>
            </a:r>
            <a:endParaRPr lang="en-US" dirty="0">
              <a:effectLst/>
              <a:latin typeface="Times New Roman"/>
              <a:ea typeface="Calibri" panose="020F0502020204030204" pitchFamily="34" charset="0"/>
              <a:cs typeface="Calibri"/>
            </a:endParaRPr>
          </a:p>
          <a:p>
            <a:pPr marL="0" marR="0">
              <a:spcBef>
                <a:spcPts val="0"/>
              </a:spcBef>
              <a:spcAft>
                <a:spcPts val="0"/>
              </a:spcAft>
            </a:pPr>
            <a:endParaRPr lang="en-US" dirty="0">
              <a:effectLst/>
              <a:latin typeface="Aptos"/>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Calibri"/>
                <a:ea typeface="Calibri"/>
                <a:cs typeface="Calibri"/>
              </a:rPr>
              <a:t>What to Expect:</a:t>
            </a:r>
          </a:p>
          <a:p>
            <a:pPr marL="342900" marR="0" lvl="0" indent="-342900">
              <a:spcBef>
                <a:spcPts val="0"/>
              </a:spcBef>
              <a:spcAft>
                <a:spcPts val="0"/>
              </a:spcAft>
              <a:buFont typeface="Wingdings" panose="05000000000000000000" pitchFamily="2" charset="2"/>
              <a:buChar char=""/>
            </a:pPr>
            <a:r>
              <a:rPr lang="en-US" dirty="0">
                <a:effectLst/>
                <a:latin typeface="Calibri"/>
                <a:ea typeface="Times New Roman" panose="02020603050405020304" pitchFamily="18" charset="0"/>
                <a:cs typeface="Calibri"/>
              </a:rPr>
              <a:t>Annual </a:t>
            </a:r>
            <a:r>
              <a:rPr lang="en-US" dirty="0">
                <a:latin typeface="Calibri"/>
                <a:ea typeface="Times New Roman" panose="02020603050405020304" pitchFamily="18" charset="0"/>
                <a:cs typeface="Calibri"/>
              </a:rPr>
              <a:t>gifts</a:t>
            </a:r>
            <a:r>
              <a:rPr lang="en-US" dirty="0">
                <a:effectLst/>
                <a:latin typeface="Calibri"/>
                <a:ea typeface="Times New Roman" panose="02020603050405020304" pitchFamily="18" charset="0"/>
                <a:cs typeface="Calibri"/>
              </a:rPr>
              <a:t> (multi-year pledges uncommon)</a:t>
            </a:r>
            <a:endParaRPr lang="en-US" dirty="0">
              <a:effectLst/>
              <a:latin typeface="Times New Roman"/>
              <a:ea typeface="Calibri" panose="020F0502020204030204" pitchFamily="34" charset="0"/>
              <a:cs typeface="Calibri"/>
            </a:endParaRPr>
          </a:p>
          <a:p>
            <a:pPr marL="342900" marR="0" lvl="0" indent="-342900">
              <a:spcBef>
                <a:spcPts val="0"/>
              </a:spcBef>
              <a:spcAft>
                <a:spcPts val="0"/>
              </a:spcAft>
              <a:buFont typeface="Wingdings" panose="05000000000000000000" pitchFamily="2" charset="2"/>
              <a:buChar char=""/>
            </a:pPr>
            <a:r>
              <a:rPr lang="en-US" sz="2500" dirty="0">
                <a:latin typeface="+mn-lt"/>
                <a:ea typeface="Calibri" panose="020F0502020204030204" pitchFamily="34" charset="0"/>
                <a:cs typeface="Calibri"/>
              </a:rPr>
              <a:t>Program based</a:t>
            </a:r>
            <a:endParaRPr lang="en-US" sz="2500" dirty="0">
              <a:effectLst/>
              <a:latin typeface="+mn-lt"/>
              <a:ea typeface="Calibri" panose="020F0502020204030204" pitchFamily="34" charset="0"/>
              <a:cs typeface="Calibri"/>
            </a:endParaRPr>
          </a:p>
          <a:p>
            <a:pPr marL="0" marR="0">
              <a:spcBef>
                <a:spcPts val="0"/>
              </a:spcBef>
              <a:spcAft>
                <a:spcPts val="0"/>
              </a:spcAft>
            </a:pPr>
            <a:endParaRPr lang="en-US" sz="1200" dirty="0">
              <a:effectLst/>
              <a:latin typeface="Aptos"/>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9053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1E9DF-5978-F9C2-2CFC-01D8AFAE65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0FBEC-5F36-B143-04A5-B10A35F759F0}"/>
              </a:ext>
            </a:extLst>
          </p:cNvPr>
          <p:cNvSpPr>
            <a:spLocks noGrp="1"/>
          </p:cNvSpPr>
          <p:nvPr>
            <p:ph idx="1"/>
          </p:nvPr>
        </p:nvSpPr>
        <p:spPr>
          <a:xfrm>
            <a:off x="838200" y="1333973"/>
            <a:ext cx="10515600" cy="4207292"/>
          </a:xfrm>
        </p:spPr>
        <p:txBody>
          <a:bodyPr vert="horz" lIns="91440" tIns="45720" rIns="91440" bIns="45720" numCol="2" rtlCol="0" anchor="t">
            <a:noAutofit/>
          </a:bodyPr>
          <a:lstStyle/>
          <a:p>
            <a:pPr>
              <a:spcBef>
                <a:spcPts val="4800"/>
              </a:spcBef>
              <a:buFont typeface="Arial" panose="020B0604020202020204" pitchFamily="34" charset="0"/>
              <a:buChar char="•"/>
            </a:pPr>
            <a:r>
              <a:rPr lang="en-US" sz="2000" b="1" dirty="0">
                <a:solidFill>
                  <a:srgbClr val="032646"/>
                </a:solidFill>
                <a:latin typeface="Aptos"/>
              </a:rPr>
              <a:t>Scope of Relationship across WVU</a:t>
            </a:r>
          </a:p>
          <a:p>
            <a:pPr>
              <a:spcBef>
                <a:spcPts val="4800"/>
              </a:spcBef>
              <a:buFont typeface="Arial" panose="020B0604020202020204" pitchFamily="34" charset="0"/>
              <a:buChar char="•"/>
            </a:pPr>
            <a:r>
              <a:rPr lang="en-US" sz="2000" b="1" dirty="0">
                <a:solidFill>
                  <a:srgbClr val="032646"/>
                </a:solidFill>
                <a:latin typeface="Aptos"/>
              </a:rPr>
              <a:t>Alignment</a:t>
            </a:r>
          </a:p>
          <a:p>
            <a:pPr>
              <a:spcBef>
                <a:spcPts val="4800"/>
              </a:spcBef>
              <a:buFont typeface="Arial" panose="020B0604020202020204" pitchFamily="34" charset="0"/>
              <a:buChar char="•"/>
            </a:pPr>
            <a:r>
              <a:rPr lang="en-US" sz="2000" b="1" dirty="0">
                <a:solidFill>
                  <a:srgbClr val="032646"/>
                </a:solidFill>
                <a:latin typeface="Aptos"/>
              </a:rPr>
              <a:t>Timing</a:t>
            </a:r>
          </a:p>
          <a:p>
            <a:pPr>
              <a:spcBef>
                <a:spcPts val="4800"/>
              </a:spcBef>
              <a:buFont typeface="Arial" panose="020B0604020202020204" pitchFamily="34" charset="0"/>
              <a:buChar char="•"/>
            </a:pPr>
            <a:r>
              <a:rPr lang="en-US" sz="2000" b="1" dirty="0">
                <a:solidFill>
                  <a:srgbClr val="032646"/>
                </a:solidFill>
                <a:latin typeface="Aptos"/>
              </a:rPr>
              <a:t>Concept Paper</a:t>
            </a:r>
          </a:p>
          <a:p>
            <a:pPr>
              <a:spcBef>
                <a:spcPts val="4800"/>
              </a:spcBef>
              <a:buFont typeface="Arial" panose="020B0604020202020204" pitchFamily="34" charset="0"/>
              <a:buChar char="•"/>
            </a:pPr>
            <a:r>
              <a:rPr lang="en-US" sz="2000" b="1" dirty="0">
                <a:solidFill>
                  <a:srgbClr val="032646"/>
                </a:solidFill>
                <a:latin typeface="Aptos"/>
              </a:rPr>
              <a:t>Limited Submissions</a:t>
            </a:r>
          </a:p>
          <a:p>
            <a:pPr marL="0" indent="0">
              <a:spcBef>
                <a:spcPts val="4800"/>
              </a:spcBef>
              <a:buNone/>
            </a:pPr>
            <a:endParaRPr lang="en-US" sz="2000" b="1" dirty="0">
              <a:solidFill>
                <a:srgbClr val="032646"/>
              </a:solidFill>
              <a:latin typeface="Aptos"/>
            </a:endParaRPr>
          </a:p>
          <a:p>
            <a:pPr>
              <a:spcBef>
                <a:spcPts val="4800"/>
              </a:spcBef>
              <a:buFont typeface="Arial" panose="020B0604020202020204" pitchFamily="34" charset="0"/>
              <a:buChar char="•"/>
            </a:pPr>
            <a:r>
              <a:rPr lang="en-US" sz="2000" b="1" dirty="0">
                <a:solidFill>
                  <a:srgbClr val="032646"/>
                </a:solidFill>
                <a:latin typeface="Aptos"/>
              </a:rPr>
              <a:t>Designated Point of Contact</a:t>
            </a:r>
          </a:p>
          <a:p>
            <a:pPr>
              <a:spcBef>
                <a:spcPts val="4800"/>
              </a:spcBef>
              <a:buFont typeface="Arial" panose="020B0604020202020204" pitchFamily="34" charset="0"/>
              <a:buChar char="•"/>
            </a:pPr>
            <a:r>
              <a:rPr lang="en-US" sz="2000" b="1" dirty="0">
                <a:solidFill>
                  <a:srgbClr val="032646"/>
                </a:solidFill>
                <a:latin typeface="Aptos"/>
              </a:rPr>
              <a:t>Fund Creation</a:t>
            </a:r>
          </a:p>
          <a:p>
            <a:pPr>
              <a:spcBef>
                <a:spcPts val="4800"/>
              </a:spcBef>
              <a:buFont typeface="Arial" panose="020B0604020202020204" pitchFamily="34" charset="0"/>
              <a:buChar char="•"/>
            </a:pPr>
            <a:r>
              <a:rPr lang="en-US" sz="2000" b="1" dirty="0">
                <a:solidFill>
                  <a:srgbClr val="032646"/>
                </a:solidFill>
                <a:latin typeface="Aptos"/>
              </a:rPr>
              <a:t>Reporting</a:t>
            </a:r>
          </a:p>
          <a:p>
            <a:pPr>
              <a:spcBef>
                <a:spcPts val="4800"/>
              </a:spcBef>
              <a:buFont typeface="Arial" panose="020B0604020202020204" pitchFamily="34" charset="0"/>
              <a:buChar char="•"/>
            </a:pPr>
            <a:r>
              <a:rPr lang="en-US" sz="2000" b="1" dirty="0">
                <a:solidFill>
                  <a:srgbClr val="032646"/>
                </a:solidFill>
                <a:latin typeface="Aptos"/>
              </a:rPr>
              <a:t>Stewardship/Relationship Management</a:t>
            </a:r>
          </a:p>
          <a:p>
            <a:pPr>
              <a:spcBef>
                <a:spcPts val="4800"/>
              </a:spcBef>
              <a:buFont typeface="Arial" panose="020B0604020202020204" pitchFamily="34" charset="0"/>
              <a:buChar char="•"/>
            </a:pPr>
            <a:r>
              <a:rPr lang="en-US" sz="2000" b="1" dirty="0">
                <a:solidFill>
                  <a:srgbClr val="032646"/>
                </a:solidFill>
                <a:latin typeface="Aptos"/>
              </a:rPr>
              <a:t>Collaboration</a:t>
            </a:r>
          </a:p>
        </p:txBody>
      </p:sp>
      <p:sp>
        <p:nvSpPr>
          <p:cNvPr id="6" name="TextBox 5">
            <a:extLst>
              <a:ext uri="{FF2B5EF4-FFF2-40B4-BE49-F238E27FC236}">
                <a16:creationId xmlns:a16="http://schemas.microsoft.com/office/drawing/2014/main" id="{54C1A5F5-42FE-CC2E-38ED-DD8E52325955}"/>
              </a:ext>
            </a:extLst>
          </p:cNvPr>
          <p:cNvSpPr txBox="1"/>
          <p:nvPr/>
        </p:nvSpPr>
        <p:spPr>
          <a:xfrm>
            <a:off x="530352" y="384048"/>
            <a:ext cx="8933688" cy="707886"/>
          </a:xfrm>
          <a:prstGeom prst="rect">
            <a:avLst/>
          </a:prstGeom>
          <a:noFill/>
        </p:spPr>
        <p:txBody>
          <a:bodyPr wrap="square" rtlCol="0">
            <a:spAutoFit/>
          </a:bodyPr>
          <a:lstStyle/>
          <a:p>
            <a:r>
              <a:rPr lang="en-US" sz="4000" b="1" dirty="0">
                <a:solidFill>
                  <a:srgbClr val="032646"/>
                </a:solidFill>
                <a:latin typeface="Aptos" panose="020B0004020202020204" pitchFamily="34" charset="0"/>
              </a:rPr>
              <a:t>Process Points </a:t>
            </a:r>
          </a:p>
        </p:txBody>
      </p:sp>
    </p:spTree>
    <p:extLst>
      <p:ext uri="{BB962C8B-B14F-4D97-AF65-F5344CB8AC3E}">
        <p14:creationId xmlns:p14="http://schemas.microsoft.com/office/powerpoint/2010/main" val="45535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4B216-1C68-A26C-625D-C39E14839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B7F1F-04B0-796D-505E-ECF928E1E4E0}"/>
              </a:ext>
            </a:extLst>
          </p:cNvPr>
          <p:cNvSpPr>
            <a:spLocks noGrp="1"/>
          </p:cNvSpPr>
          <p:nvPr>
            <p:ph type="title"/>
          </p:nvPr>
        </p:nvSpPr>
        <p:spPr/>
        <p:txBody>
          <a:bodyPr>
            <a:normAutofit/>
          </a:bodyPr>
          <a:lstStyle/>
          <a:p>
            <a:pPr algn="ctr"/>
            <a:r>
              <a:rPr lang="en-US" b="1" dirty="0">
                <a:latin typeface="Aptos" panose="020B0004020202020204" pitchFamily="34" charset="0"/>
                <a:cs typeface="Times New Roman"/>
              </a:rPr>
              <a:t>WVU FY26 Collaborative WVUF CFR </a:t>
            </a:r>
            <a:br>
              <a:rPr lang="en-US" b="1" dirty="0">
                <a:latin typeface="Aptos" panose="020B0004020202020204" pitchFamily="34" charset="0"/>
                <a:cs typeface="Times New Roman"/>
              </a:rPr>
            </a:br>
            <a:r>
              <a:rPr lang="en-US" b="1" dirty="0">
                <a:latin typeface="Aptos" panose="020B0004020202020204" pitchFamily="34" charset="0"/>
                <a:cs typeface="Times New Roman"/>
              </a:rPr>
              <a:t>Foundation &amp; Corporation Projects </a:t>
            </a:r>
          </a:p>
        </p:txBody>
      </p:sp>
      <p:sp>
        <p:nvSpPr>
          <p:cNvPr id="3" name="Content Placeholder 2">
            <a:extLst>
              <a:ext uri="{FF2B5EF4-FFF2-40B4-BE49-F238E27FC236}">
                <a16:creationId xmlns:a16="http://schemas.microsoft.com/office/drawing/2014/main" id="{91A6499D-5014-370F-983D-7F43F8CE607B}"/>
              </a:ext>
            </a:extLst>
          </p:cNvPr>
          <p:cNvSpPr>
            <a:spLocks noGrp="1"/>
          </p:cNvSpPr>
          <p:nvPr>
            <p:ph idx="1"/>
          </p:nvPr>
        </p:nvSpPr>
        <p:spPr>
          <a:xfrm>
            <a:off x="838200" y="1980120"/>
            <a:ext cx="10908792" cy="4503611"/>
          </a:xfrm>
        </p:spPr>
        <p:txBody>
          <a:bodyPr vert="horz" lIns="91440" tIns="45720" rIns="91440" bIns="45720" rtlCol="0" anchor="t">
            <a:normAutofit lnSpcReduction="10000"/>
          </a:bodyPr>
          <a:lstStyle/>
          <a:p>
            <a:pPr marL="800100" indent="-342900">
              <a:spcBef>
                <a:spcPts val="0"/>
              </a:spcBef>
              <a:spcAft>
                <a:spcPts val="600"/>
              </a:spcAft>
              <a:buFont typeface="Arial" panose="020B0604020202020204" pitchFamily="34" charset="0"/>
              <a:buChar char="•"/>
            </a:pPr>
            <a:r>
              <a:rPr lang="en-US" sz="2500" dirty="0">
                <a:latin typeface="Aptos"/>
                <a:ea typeface="Calibri"/>
                <a:cs typeface="Calibri"/>
              </a:rPr>
              <a:t>Qualcomm: </a:t>
            </a:r>
            <a:r>
              <a:rPr lang="en-US" sz="2500" b="0" dirty="0">
                <a:latin typeface="Aptos"/>
                <a:ea typeface="Calibri"/>
                <a:cs typeface="Calibri"/>
              </a:rPr>
              <a:t>Eberly Data Science Grant &amp; Faculty July 2025</a:t>
            </a:r>
          </a:p>
          <a:p>
            <a:pPr marL="800100" indent="-342900">
              <a:spcBef>
                <a:spcPts val="0"/>
              </a:spcBef>
              <a:spcAft>
                <a:spcPts val="600"/>
              </a:spcAft>
              <a:buFont typeface="Arial" panose="020B0604020202020204" pitchFamily="34" charset="0"/>
              <a:buChar char="•"/>
            </a:pPr>
            <a:r>
              <a:rPr lang="en-US" sz="2500" dirty="0">
                <a:latin typeface="Aptos"/>
                <a:ea typeface="Calibri"/>
                <a:cs typeface="Calibri"/>
              </a:rPr>
              <a:t>EQT Foundation: </a:t>
            </a:r>
            <a:r>
              <a:rPr lang="en-US" sz="2500" b="0" dirty="0">
                <a:latin typeface="Aptos"/>
                <a:ea typeface="Calibri"/>
                <a:cs typeface="Calibri"/>
              </a:rPr>
              <a:t>WVPEC Steam-TAC July 2025</a:t>
            </a:r>
          </a:p>
          <a:p>
            <a:pPr marL="800100" marR="0" indent="-342900">
              <a:spcBef>
                <a:spcPts val="0"/>
              </a:spcBef>
              <a:spcAft>
                <a:spcPts val="600"/>
              </a:spcAft>
              <a:buFont typeface="Arial" panose="020B0604020202020204" pitchFamily="34" charset="0"/>
              <a:buChar char="•"/>
            </a:pPr>
            <a:r>
              <a:rPr lang="en-US" sz="2500" dirty="0">
                <a:latin typeface="Aptos"/>
                <a:ea typeface="Calibri"/>
                <a:cs typeface="Calibri"/>
              </a:rPr>
              <a:t>RWJ Foundation: </a:t>
            </a:r>
            <a:r>
              <a:rPr lang="en-US" sz="2500" b="0" dirty="0">
                <a:latin typeface="Aptos"/>
                <a:ea typeface="Calibri"/>
                <a:cs typeface="Calibri"/>
              </a:rPr>
              <a:t>Health Affairs Institute August 2025</a:t>
            </a:r>
            <a:endParaRPr lang="en-US" sz="2500" b="0" dirty="0">
              <a:effectLst/>
              <a:latin typeface="Aptos"/>
              <a:ea typeface="Calibri"/>
              <a:cs typeface="Calibri"/>
            </a:endParaRPr>
          </a:p>
          <a:p>
            <a:pPr marL="800100" marR="0" indent="-342900">
              <a:spcBef>
                <a:spcPts val="0"/>
              </a:spcBef>
              <a:spcAft>
                <a:spcPts val="600"/>
              </a:spcAft>
              <a:buFont typeface="Arial" panose="020B0604020202020204" pitchFamily="34" charset="0"/>
              <a:buChar char="•"/>
            </a:pPr>
            <a:r>
              <a:rPr lang="en-US" sz="2500" dirty="0">
                <a:latin typeface="Aptos"/>
                <a:ea typeface="Calibri"/>
                <a:cs typeface="Calibri"/>
              </a:rPr>
              <a:t>Templeton Foundation: </a:t>
            </a:r>
            <a:r>
              <a:rPr lang="en-US" sz="2500" b="0" dirty="0">
                <a:latin typeface="Aptos"/>
                <a:ea typeface="Calibri"/>
                <a:cs typeface="Calibri"/>
              </a:rPr>
              <a:t>Chambers</a:t>
            </a:r>
            <a:r>
              <a:rPr lang="en-US" sz="2500" dirty="0">
                <a:latin typeface="Aptos"/>
                <a:ea typeface="Calibri"/>
                <a:cs typeface="Calibri"/>
              </a:rPr>
              <a:t> </a:t>
            </a:r>
            <a:r>
              <a:rPr lang="en-US" sz="2500" b="0" dirty="0">
                <a:latin typeface="Aptos"/>
                <a:ea typeface="Calibri"/>
                <a:cs typeface="Calibri"/>
              </a:rPr>
              <a:t>Business Ethics September 2025</a:t>
            </a:r>
          </a:p>
          <a:p>
            <a:pPr marL="800100" marR="0" indent="-342900">
              <a:spcBef>
                <a:spcPts val="0"/>
              </a:spcBef>
              <a:spcAft>
                <a:spcPts val="600"/>
              </a:spcAft>
              <a:buFont typeface="Arial" panose="020B0604020202020204" pitchFamily="34" charset="0"/>
              <a:buChar char="•"/>
            </a:pPr>
            <a:r>
              <a:rPr lang="en-US" sz="2500" dirty="0" err="1">
                <a:latin typeface="Aptos"/>
                <a:ea typeface="Calibri"/>
                <a:cs typeface="Calibri"/>
              </a:rPr>
              <a:t>Deswick</a:t>
            </a:r>
            <a:r>
              <a:rPr lang="en-US" sz="2500" dirty="0">
                <a:latin typeface="Aptos"/>
                <a:ea typeface="Calibri"/>
                <a:cs typeface="Calibri"/>
              </a:rPr>
              <a:t> Canada: </a:t>
            </a:r>
            <a:r>
              <a:rPr lang="en-US" sz="2500" b="0" dirty="0">
                <a:latin typeface="Aptos"/>
                <a:ea typeface="Calibri"/>
                <a:cs typeface="Calibri"/>
              </a:rPr>
              <a:t>Statler Software October 2025</a:t>
            </a:r>
          </a:p>
          <a:p>
            <a:pPr marL="800100" marR="0" indent="-342900">
              <a:spcBef>
                <a:spcPts val="0"/>
              </a:spcBef>
              <a:spcAft>
                <a:spcPts val="600"/>
              </a:spcAft>
              <a:buFont typeface="Arial" panose="020B0604020202020204" pitchFamily="34" charset="0"/>
              <a:buChar char="•"/>
            </a:pPr>
            <a:r>
              <a:rPr lang="en-US" sz="2500" dirty="0">
                <a:latin typeface="Aptos"/>
                <a:ea typeface="Calibri"/>
                <a:cs typeface="Calibri"/>
              </a:rPr>
              <a:t>National Marine Sanctuary </a:t>
            </a:r>
            <a:r>
              <a:rPr lang="en-US" sz="2500" dirty="0" err="1">
                <a:latin typeface="Aptos"/>
                <a:ea typeface="Calibri"/>
                <a:cs typeface="Calibri"/>
              </a:rPr>
              <a:t>Fdn</a:t>
            </a:r>
            <a:r>
              <a:rPr lang="en-US" sz="2500" dirty="0">
                <a:latin typeface="Aptos"/>
                <a:ea typeface="Calibri"/>
                <a:cs typeface="Calibri"/>
              </a:rPr>
              <a:t>: </a:t>
            </a:r>
            <a:r>
              <a:rPr lang="en-US" sz="2500" b="0" dirty="0">
                <a:latin typeface="Aptos"/>
                <a:ea typeface="Calibri"/>
                <a:cs typeface="Calibri"/>
              </a:rPr>
              <a:t>Davis Whale Project October 2025</a:t>
            </a:r>
          </a:p>
          <a:p>
            <a:pPr marL="800100" indent="-342900">
              <a:spcBef>
                <a:spcPts val="0"/>
              </a:spcBef>
              <a:spcAft>
                <a:spcPts val="600"/>
              </a:spcAft>
              <a:buFont typeface="Arial" panose="020B0604020202020204" pitchFamily="34" charset="0"/>
              <a:buChar char="•"/>
            </a:pPr>
            <a:r>
              <a:rPr lang="en-US" sz="2500" dirty="0">
                <a:latin typeface="Aptos"/>
                <a:ea typeface="Calibri"/>
                <a:cs typeface="Calibri"/>
              </a:rPr>
              <a:t>Greater Kanawha Valley Foundation: </a:t>
            </a:r>
            <a:r>
              <a:rPr lang="en-US" sz="2500" b="0" dirty="0">
                <a:latin typeface="Aptos"/>
                <a:ea typeface="Calibri"/>
                <a:cs typeface="Calibri"/>
              </a:rPr>
              <a:t>CVRP October 2025</a:t>
            </a:r>
          </a:p>
          <a:p>
            <a:pPr marL="800100" indent="-342900">
              <a:spcBef>
                <a:spcPts val="0"/>
              </a:spcBef>
              <a:spcAft>
                <a:spcPts val="600"/>
              </a:spcAft>
              <a:buFont typeface="Arial" panose="020B0604020202020204" pitchFamily="34" charset="0"/>
              <a:buChar char="•"/>
            </a:pPr>
            <a:r>
              <a:rPr lang="en-US" sz="2500" dirty="0">
                <a:latin typeface="Aptos"/>
                <a:ea typeface="Calibri"/>
                <a:cs typeface="Calibri"/>
              </a:rPr>
              <a:t>Mellon Foundation: </a:t>
            </a:r>
            <a:r>
              <a:rPr lang="en-US" sz="2500" b="0" dirty="0">
                <a:latin typeface="Aptos"/>
                <a:ea typeface="Calibri"/>
                <a:cs typeface="Calibri"/>
              </a:rPr>
              <a:t>Higher Education in Prison November 2025</a:t>
            </a:r>
          </a:p>
          <a:p>
            <a:pPr marL="800100" indent="-342900">
              <a:spcBef>
                <a:spcPts val="0"/>
              </a:spcBef>
              <a:spcAft>
                <a:spcPts val="600"/>
              </a:spcAft>
              <a:buFont typeface="Arial" panose="020B0604020202020204" pitchFamily="34" charset="0"/>
              <a:buChar char="•"/>
            </a:pPr>
            <a:r>
              <a:rPr lang="en-US" sz="2500" dirty="0">
                <a:latin typeface="Aptos"/>
                <a:ea typeface="Calibri"/>
                <a:cs typeface="Calibri"/>
              </a:rPr>
              <a:t>Huntington Bank:  </a:t>
            </a:r>
            <a:r>
              <a:rPr lang="en-US" sz="2500" b="0" dirty="0">
                <a:latin typeface="Aptos"/>
                <a:ea typeface="Calibri"/>
                <a:cs typeface="Calibri"/>
              </a:rPr>
              <a:t>Woodburn Hall Lighting November 2025</a:t>
            </a:r>
          </a:p>
          <a:p>
            <a:pPr marL="800100" indent="-342900">
              <a:spcBef>
                <a:spcPts val="0"/>
              </a:spcBef>
              <a:spcAft>
                <a:spcPts val="600"/>
              </a:spcAft>
              <a:buFont typeface="Arial" panose="020B0604020202020204" pitchFamily="34" charset="0"/>
              <a:buChar char="•"/>
            </a:pPr>
            <a:r>
              <a:rPr lang="en-US" sz="2500" dirty="0">
                <a:latin typeface="Aptos"/>
                <a:ea typeface="Calibri"/>
                <a:cs typeface="Calibri"/>
              </a:rPr>
              <a:t>Northeast Natural Energy: </a:t>
            </a:r>
            <a:r>
              <a:rPr lang="en-US" sz="2500" b="0" dirty="0">
                <a:latin typeface="Aptos"/>
                <a:ea typeface="Calibri"/>
                <a:cs typeface="Calibri"/>
              </a:rPr>
              <a:t>Woodburn Hall Lighting November 2025</a:t>
            </a:r>
          </a:p>
          <a:p>
            <a:pPr marL="800100" indent="-342900">
              <a:spcBef>
                <a:spcPts val="0"/>
              </a:spcBef>
              <a:spcAft>
                <a:spcPts val="600"/>
              </a:spcAft>
              <a:buFont typeface="Arial" panose="020B0604020202020204" pitchFamily="34" charset="0"/>
              <a:buChar char="•"/>
            </a:pPr>
            <a:r>
              <a:rPr lang="en-US" sz="2500" dirty="0">
                <a:latin typeface="Aptos"/>
                <a:ea typeface="Calibri"/>
                <a:cs typeface="Calibri"/>
              </a:rPr>
              <a:t>Benedum Foundation: </a:t>
            </a:r>
            <a:r>
              <a:rPr lang="en-US" sz="2500" b="0" dirty="0">
                <a:latin typeface="Aptos"/>
                <a:ea typeface="Calibri"/>
                <a:cs typeface="Calibri"/>
              </a:rPr>
              <a:t>Eberly CRC Invited December 2025</a:t>
            </a:r>
          </a:p>
          <a:p>
            <a:pPr marL="914400" marR="0" indent="-457200">
              <a:spcBef>
                <a:spcPts val="0"/>
              </a:spcBef>
              <a:spcAft>
                <a:spcPts val="600"/>
              </a:spcAft>
              <a:buChar char="•"/>
            </a:pPr>
            <a:endParaRPr lang="en-US" sz="2500" b="0" dirty="0">
              <a:effectLst/>
              <a:latin typeface="Aptos"/>
              <a:ea typeface="Calibri"/>
              <a:cs typeface="Calibri"/>
            </a:endParaRPr>
          </a:p>
        </p:txBody>
      </p:sp>
    </p:spTree>
    <p:extLst>
      <p:ext uri="{BB962C8B-B14F-4D97-AF65-F5344CB8AC3E}">
        <p14:creationId xmlns:p14="http://schemas.microsoft.com/office/powerpoint/2010/main" val="239788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DE833-2B0F-AF94-B2E8-3E173CD9E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FE801-CBDD-DB49-9569-01643F47C2E2}"/>
              </a:ext>
            </a:extLst>
          </p:cNvPr>
          <p:cNvSpPr>
            <a:spLocks noGrp="1"/>
          </p:cNvSpPr>
          <p:nvPr>
            <p:ph type="title"/>
          </p:nvPr>
        </p:nvSpPr>
        <p:spPr>
          <a:xfrm>
            <a:off x="838200" y="365125"/>
            <a:ext cx="10515600" cy="1043051"/>
          </a:xfrm>
        </p:spPr>
        <p:txBody>
          <a:bodyPr/>
          <a:lstStyle/>
          <a:p>
            <a:r>
              <a:rPr lang="en-US" dirty="0">
                <a:latin typeface="Aptos" panose="020B0004020202020204" pitchFamily="34" charset="0"/>
                <a:cs typeface="Times New Roman"/>
              </a:rPr>
              <a:t>Questions?</a:t>
            </a:r>
          </a:p>
        </p:txBody>
      </p:sp>
      <p:sp>
        <p:nvSpPr>
          <p:cNvPr id="5" name="TextBox 4">
            <a:extLst>
              <a:ext uri="{FF2B5EF4-FFF2-40B4-BE49-F238E27FC236}">
                <a16:creationId xmlns:a16="http://schemas.microsoft.com/office/drawing/2014/main" id="{075120A5-F146-8F29-F6B9-6E4EAD70E52E}"/>
              </a:ext>
            </a:extLst>
          </p:cNvPr>
          <p:cNvSpPr txBox="1"/>
          <p:nvPr/>
        </p:nvSpPr>
        <p:spPr>
          <a:xfrm>
            <a:off x="1014984" y="1280160"/>
            <a:ext cx="8503920" cy="5326330"/>
          </a:xfrm>
          <a:prstGeom prst="rect">
            <a:avLst/>
          </a:prstGeom>
          <a:noFill/>
        </p:spPr>
        <p:txBody>
          <a:bodyPr wrap="square" rtlCol="0">
            <a:spAutoFit/>
          </a:bodyPr>
          <a:lstStyle/>
          <a:p>
            <a:pPr lvl="0">
              <a:lnSpc>
                <a:spcPct val="90000"/>
              </a:lnSpc>
              <a:spcBef>
                <a:spcPts val="600"/>
              </a:spcBef>
              <a:defRPr/>
            </a:pPr>
            <a:r>
              <a:rPr lang="en-US" sz="2000" b="1" dirty="0">
                <a:solidFill>
                  <a:srgbClr val="032646"/>
                </a:solidFill>
                <a:latin typeface="Aptos"/>
                <a:ea typeface="Calibri" panose="020F0502020204030204" pitchFamily="34" charset="0"/>
                <a:cs typeface="Calibri"/>
              </a:rPr>
              <a:t>Heather Cross</a:t>
            </a:r>
          </a:p>
          <a:p>
            <a:pPr lvl="0">
              <a:lnSpc>
                <a:spcPct val="90000"/>
              </a:lnSpc>
              <a:spcBef>
                <a:spcPts val="600"/>
              </a:spcBef>
              <a:defRPr/>
            </a:pPr>
            <a:r>
              <a:rPr lang="en-US" sz="2000" i="1" dirty="0">
                <a:solidFill>
                  <a:srgbClr val="032646"/>
                </a:solidFill>
                <a:latin typeface="Aptos"/>
                <a:ea typeface="Calibri" panose="020F0502020204030204" pitchFamily="34" charset="0"/>
                <a:cs typeface="Calibri"/>
              </a:rPr>
              <a:t>Executive Director of Corporate and Foundation Relations</a:t>
            </a:r>
          </a:p>
          <a:p>
            <a:pPr lvl="0">
              <a:lnSpc>
                <a:spcPct val="90000"/>
              </a:lnSpc>
              <a:spcBef>
                <a:spcPts val="600"/>
              </a:spcBef>
              <a:defRPr/>
            </a:pPr>
            <a:r>
              <a:rPr lang="en-US" sz="2000" dirty="0">
                <a:solidFill>
                  <a:srgbClr val="032646"/>
                </a:solidFill>
                <a:latin typeface="Aptos"/>
                <a:ea typeface="Calibri" panose="020F0502020204030204" pitchFamily="34" charset="0"/>
                <a:cs typeface="Calibri"/>
              </a:rPr>
              <a:t>hcross@wvuf.org</a:t>
            </a:r>
          </a:p>
          <a:p>
            <a:pPr marR="0" lvl="0" algn="l" defTabSz="914400" rtl="0" eaLnBrk="1" fontAlgn="auto" latinLnBrk="0" hangingPunct="1">
              <a:lnSpc>
                <a:spcPct val="90000"/>
              </a:lnSpc>
              <a:spcBef>
                <a:spcPts val="600"/>
              </a:spcBef>
              <a:spcAft>
                <a:spcPts val="0"/>
              </a:spcAft>
              <a:buClrTx/>
              <a:buSzTx/>
              <a:tabLst/>
              <a:defRPr/>
            </a:pPr>
            <a:endParaRPr kumimoji="0" lang="en-US" sz="2000" b="1" i="0" u="none" strike="noStrike" kern="1200" cap="none" spc="0" normalizeH="0" baseline="0" noProof="0" dirty="0">
              <a:ln>
                <a:noFill/>
              </a:ln>
              <a:solidFill>
                <a:srgbClr val="032646"/>
              </a:solidFill>
              <a:effectLst/>
              <a:uLnTx/>
              <a:uFillTx/>
              <a:latin typeface="Aptos"/>
              <a:ea typeface="Calibri" panose="020F0502020204030204" pitchFamily="34" charset="0"/>
              <a:cs typeface="Calibri"/>
            </a:endParaRPr>
          </a:p>
          <a:p>
            <a:pPr marR="0" lvl="0" algn="l" defTabSz="914400" rtl="0" eaLnBrk="1" fontAlgn="auto" latinLnBrk="0" hangingPunct="1">
              <a:lnSpc>
                <a:spcPct val="90000"/>
              </a:lnSpc>
              <a:spcBef>
                <a:spcPts val="600"/>
              </a:spcBef>
              <a:spcAft>
                <a:spcPts val="0"/>
              </a:spcAft>
              <a:buClrTx/>
              <a:buSzTx/>
              <a:tabLst/>
              <a:defRPr/>
            </a:pPr>
            <a:r>
              <a:rPr kumimoji="0" lang="en-US" sz="2000" b="1" i="0" u="none" strike="noStrike" kern="1200" cap="none" spc="0" normalizeH="0" baseline="0" noProof="0" dirty="0">
                <a:ln>
                  <a:noFill/>
                </a:ln>
                <a:solidFill>
                  <a:srgbClr val="032646"/>
                </a:solidFill>
                <a:effectLst/>
                <a:uLnTx/>
                <a:uFillTx/>
                <a:latin typeface="Aptos"/>
                <a:ea typeface="Calibri" panose="020F0502020204030204" pitchFamily="34" charset="0"/>
                <a:cs typeface="Calibri"/>
              </a:rPr>
              <a:t>Elizabeth Thompson</a:t>
            </a:r>
          </a:p>
          <a:p>
            <a:pPr marR="0" lvl="0" algn="l" defTabSz="914400" rtl="0" eaLnBrk="1" fontAlgn="auto" latinLnBrk="0" hangingPunct="1">
              <a:lnSpc>
                <a:spcPct val="90000"/>
              </a:lnSpc>
              <a:spcBef>
                <a:spcPts val="600"/>
              </a:spcBef>
              <a:spcAft>
                <a:spcPts val="0"/>
              </a:spcAft>
              <a:buClrTx/>
              <a:buSzTx/>
              <a:tabLst/>
              <a:defRPr/>
            </a:pPr>
            <a:r>
              <a:rPr lang="en-US" sz="2000" i="1" dirty="0">
                <a:solidFill>
                  <a:srgbClr val="032646"/>
                </a:solidFill>
                <a:latin typeface="Aptos"/>
                <a:ea typeface="Calibri" panose="020F0502020204030204" pitchFamily="34" charset="0"/>
                <a:cs typeface="Calibri"/>
              </a:rPr>
              <a:t>Director of Foundation Relations </a:t>
            </a:r>
          </a:p>
          <a:p>
            <a:pPr marR="0" fontAlgn="auto">
              <a:lnSpc>
                <a:spcPct val="90000"/>
              </a:lnSpc>
              <a:spcBef>
                <a:spcPts val="600"/>
              </a:spcBef>
              <a:spcAft>
                <a:spcPts val="0"/>
              </a:spcAft>
              <a:buClrTx/>
              <a:buSzTx/>
              <a:tabLst/>
              <a:defRPr/>
            </a:pPr>
            <a:r>
              <a:rPr lang="en-US" sz="2000" dirty="0">
                <a:solidFill>
                  <a:srgbClr val="032646"/>
                </a:solidFill>
                <a:latin typeface="Aptos"/>
                <a:ea typeface="Calibri" panose="020F0502020204030204" pitchFamily="34" charset="0"/>
                <a:cs typeface="Calibri"/>
              </a:rPr>
              <a:t>ethompson@wvuf.org</a:t>
            </a:r>
          </a:p>
          <a:p>
            <a:pPr marR="0" lvl="0" algn="l" defTabSz="914400" rtl="0" eaLnBrk="1" fontAlgn="auto" latinLnBrk="0" hangingPunct="1">
              <a:lnSpc>
                <a:spcPct val="90000"/>
              </a:lnSpc>
              <a:spcBef>
                <a:spcPts val="600"/>
              </a:spcBef>
              <a:spcAft>
                <a:spcPts val="0"/>
              </a:spcAft>
              <a:buClrTx/>
              <a:buSzTx/>
              <a:tabLst/>
              <a:defRPr/>
            </a:pPr>
            <a:endParaRPr lang="en-US" sz="2000" dirty="0">
              <a:solidFill>
                <a:srgbClr val="032646"/>
              </a:solidFill>
              <a:latin typeface="Aptos"/>
              <a:ea typeface="Calibri" panose="020F0502020204030204" pitchFamily="34" charset="0"/>
              <a:cs typeface="Calibri"/>
            </a:endParaRPr>
          </a:p>
          <a:p>
            <a:pPr marR="0" lvl="0" algn="l" defTabSz="914400" rtl="0" eaLnBrk="1" fontAlgn="auto" latinLnBrk="0" hangingPunct="1">
              <a:lnSpc>
                <a:spcPct val="90000"/>
              </a:lnSpc>
              <a:spcBef>
                <a:spcPts val="600"/>
              </a:spcBef>
              <a:spcAft>
                <a:spcPts val="0"/>
              </a:spcAft>
              <a:buClrTx/>
              <a:buSzTx/>
              <a:tabLst/>
              <a:defRPr/>
            </a:pPr>
            <a:r>
              <a:rPr lang="en-US" sz="2000" b="1" dirty="0">
                <a:solidFill>
                  <a:srgbClr val="032646"/>
                </a:solidFill>
                <a:latin typeface="Aptos"/>
                <a:ea typeface="Calibri" panose="020F0502020204030204" pitchFamily="34" charset="0"/>
                <a:cs typeface="Calibri"/>
              </a:rPr>
              <a:t>Haden Miller</a:t>
            </a:r>
          </a:p>
          <a:p>
            <a:pPr>
              <a:lnSpc>
                <a:spcPct val="90000"/>
              </a:lnSpc>
              <a:spcBef>
                <a:spcPts val="600"/>
              </a:spcBef>
              <a:defRPr/>
            </a:pPr>
            <a:r>
              <a:rPr lang="en-US" sz="2000" i="1" dirty="0">
                <a:solidFill>
                  <a:srgbClr val="032646"/>
                </a:solidFill>
                <a:latin typeface="Aptos"/>
                <a:ea typeface="Calibri" panose="020F0502020204030204" pitchFamily="34" charset="0"/>
                <a:cs typeface="Calibri"/>
              </a:rPr>
              <a:t>Director of Corporate Relations </a:t>
            </a:r>
          </a:p>
          <a:p>
            <a:pPr>
              <a:lnSpc>
                <a:spcPct val="90000"/>
              </a:lnSpc>
              <a:spcBef>
                <a:spcPts val="600"/>
              </a:spcBef>
              <a:defRPr/>
            </a:pPr>
            <a:r>
              <a:rPr lang="en-US" sz="2000" dirty="0">
                <a:solidFill>
                  <a:srgbClr val="032646"/>
                </a:solidFill>
                <a:latin typeface="Aptos"/>
                <a:ea typeface="Calibri" panose="020F0502020204030204" pitchFamily="34" charset="0"/>
                <a:cs typeface="Calibri"/>
              </a:rPr>
              <a:t>hmiller@wvuf.org</a:t>
            </a:r>
          </a:p>
          <a:p>
            <a:pPr marR="0" lvl="0" algn="l" defTabSz="914400" rtl="0" eaLnBrk="1" fontAlgn="auto" latinLnBrk="0" hangingPunct="1">
              <a:lnSpc>
                <a:spcPct val="90000"/>
              </a:lnSpc>
              <a:spcBef>
                <a:spcPts val="600"/>
              </a:spcBef>
              <a:spcAft>
                <a:spcPts val="0"/>
              </a:spcAft>
              <a:buClrTx/>
              <a:buSzTx/>
              <a:tabLst/>
              <a:defRPr/>
            </a:pPr>
            <a:endParaRPr lang="en-US" sz="2000" b="1" dirty="0">
              <a:solidFill>
                <a:srgbClr val="032646"/>
              </a:solidFill>
              <a:latin typeface="Aptos"/>
              <a:ea typeface="Calibri" panose="020F0502020204030204" pitchFamily="34" charset="0"/>
              <a:cs typeface="Calibri"/>
            </a:endParaRPr>
          </a:p>
          <a:p>
            <a:pPr marR="0" lvl="0" algn="l" defTabSz="914400" rtl="0" eaLnBrk="1" fontAlgn="auto" latinLnBrk="0" hangingPunct="1">
              <a:lnSpc>
                <a:spcPct val="90000"/>
              </a:lnSpc>
              <a:spcBef>
                <a:spcPts val="600"/>
              </a:spcBef>
              <a:spcAft>
                <a:spcPts val="0"/>
              </a:spcAft>
              <a:buClrTx/>
              <a:buSzTx/>
              <a:tabLst/>
              <a:defRPr/>
            </a:pPr>
            <a:r>
              <a:rPr kumimoji="0" lang="en-US" sz="2000" b="1" i="0" u="none" strike="noStrike" kern="1200" cap="none" spc="0" normalizeH="0" baseline="0" noProof="0" dirty="0">
                <a:ln>
                  <a:noFill/>
                </a:ln>
                <a:solidFill>
                  <a:srgbClr val="032646"/>
                </a:solidFill>
                <a:effectLst/>
                <a:uLnTx/>
                <a:uFillTx/>
                <a:latin typeface="Aptos"/>
                <a:ea typeface="Calibri" panose="020F0502020204030204" pitchFamily="34" charset="0"/>
                <a:cs typeface="Calibri"/>
              </a:rPr>
              <a:t>Jill Zangari</a:t>
            </a:r>
          </a:p>
          <a:p>
            <a:pPr marR="0" lvl="0" algn="l" defTabSz="914400" rtl="0" eaLnBrk="1" fontAlgn="auto" latinLnBrk="0" hangingPunct="1">
              <a:lnSpc>
                <a:spcPct val="90000"/>
              </a:lnSpc>
              <a:spcBef>
                <a:spcPts val="600"/>
              </a:spcBef>
              <a:spcAft>
                <a:spcPts val="0"/>
              </a:spcAft>
              <a:buClrTx/>
              <a:buSzTx/>
              <a:tabLst/>
              <a:defRPr/>
            </a:pPr>
            <a:r>
              <a:rPr kumimoji="0" lang="en-US" sz="2000" i="1" u="none" strike="noStrike" kern="1200" cap="none" spc="0" normalizeH="0" baseline="0" noProof="0" dirty="0">
                <a:ln>
                  <a:noFill/>
                </a:ln>
                <a:solidFill>
                  <a:srgbClr val="032646"/>
                </a:solidFill>
                <a:effectLst/>
                <a:uLnTx/>
                <a:uFillTx/>
                <a:latin typeface="Aptos"/>
                <a:ea typeface="Calibri" panose="020F0502020204030204" pitchFamily="34" charset="0"/>
                <a:cs typeface="Calibri"/>
              </a:rPr>
              <a:t>Director of Operations and Support</a:t>
            </a:r>
          </a:p>
          <a:p>
            <a:pPr marR="0" lvl="0" algn="l" defTabSz="914400" rtl="0" eaLnBrk="1" fontAlgn="auto" latinLnBrk="0" hangingPunct="1">
              <a:lnSpc>
                <a:spcPct val="90000"/>
              </a:lnSpc>
              <a:spcBef>
                <a:spcPts val="600"/>
              </a:spcBef>
              <a:spcAft>
                <a:spcPts val="0"/>
              </a:spcAft>
              <a:buClrTx/>
              <a:buSzTx/>
              <a:tabLst/>
              <a:defRPr/>
            </a:pPr>
            <a:r>
              <a:rPr lang="en-US" sz="2000" dirty="0">
                <a:solidFill>
                  <a:srgbClr val="032646"/>
                </a:solidFill>
                <a:latin typeface="Aptos"/>
                <a:ea typeface="Calibri" panose="020F0502020204030204" pitchFamily="34" charset="0"/>
                <a:cs typeface="Calibri"/>
              </a:rPr>
              <a:t>jzangari@wvuf.org</a:t>
            </a:r>
            <a:endParaRPr kumimoji="0" lang="en-US" sz="2000" i="0" u="none" strike="noStrike" kern="1200" cap="none" spc="0" normalizeH="0" baseline="0" noProof="0" dirty="0">
              <a:ln>
                <a:noFill/>
              </a:ln>
              <a:solidFill>
                <a:srgbClr val="032646"/>
              </a:solidFill>
              <a:effectLst/>
              <a:uLnTx/>
              <a:uFillTx/>
              <a:latin typeface="Aptos"/>
              <a:ea typeface="Calibri" panose="020F0502020204030204" pitchFamily="34" charset="0"/>
              <a:cs typeface="Calibri"/>
            </a:endParaRPr>
          </a:p>
        </p:txBody>
      </p:sp>
    </p:spTree>
    <p:extLst>
      <p:ext uri="{BB962C8B-B14F-4D97-AF65-F5344CB8AC3E}">
        <p14:creationId xmlns:p14="http://schemas.microsoft.com/office/powerpoint/2010/main" val="55852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C09012-B20E-C974-74FD-82C7B95DB913}"/>
              </a:ext>
            </a:extLst>
          </p:cNvPr>
          <p:cNvSpPr txBox="1"/>
          <p:nvPr/>
        </p:nvSpPr>
        <p:spPr>
          <a:xfrm>
            <a:off x="1382486" y="828879"/>
            <a:ext cx="9655628" cy="4678204"/>
          </a:xfrm>
          <a:prstGeom prst="rect">
            <a:avLst/>
          </a:prstGeom>
          <a:noFill/>
        </p:spPr>
        <p:txBody>
          <a:bodyPr wrap="square">
            <a:spAutoFit/>
          </a:bodyPr>
          <a:lstStyle/>
          <a:p>
            <a:endParaRPr lang="en-US" dirty="0">
              <a:solidFill>
                <a:srgbClr val="E7AA28"/>
              </a:solidFill>
            </a:endParaRPr>
          </a:p>
          <a:p>
            <a:pPr algn="ctr"/>
            <a:r>
              <a:rPr lang="en-US" sz="4000" i="1" dirty="0">
                <a:solidFill>
                  <a:srgbClr val="E7AA28"/>
                </a:solidFill>
              </a:rPr>
              <a:t>The Office of Corporate and Foundation Relations at the WVU Foundation provides services and support to facilitate philanthropic relationships and investments with and for the WVU community,</a:t>
            </a:r>
          </a:p>
          <a:p>
            <a:pPr algn="ctr"/>
            <a:r>
              <a:rPr lang="en-US" sz="4000" i="1" dirty="0">
                <a:solidFill>
                  <a:srgbClr val="E7AA28"/>
                </a:solidFill>
              </a:rPr>
              <a:t> </a:t>
            </a:r>
            <a:r>
              <a:rPr lang="en-US" sz="4000" i="1" dirty="0">
                <a:solidFill>
                  <a:srgbClr val="E7AA28"/>
                </a:solidFill>
                <a:cs typeface="Times New Roman"/>
              </a:rPr>
              <a:t>across West Virginia University and its Health System</a:t>
            </a:r>
            <a:r>
              <a:rPr lang="en-US" sz="4000" i="1" dirty="0">
                <a:solidFill>
                  <a:srgbClr val="E7AA28"/>
                </a:solidFill>
              </a:rPr>
              <a:t>.</a:t>
            </a:r>
          </a:p>
        </p:txBody>
      </p:sp>
    </p:spTree>
    <p:extLst>
      <p:ext uri="{BB962C8B-B14F-4D97-AF65-F5344CB8AC3E}">
        <p14:creationId xmlns:p14="http://schemas.microsoft.com/office/powerpoint/2010/main" val="83198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6D8B-3063-BF4B-AB9A-F7F62842C214}"/>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94A2FC0B-E7E6-EA3A-4E45-3B825FEDD813}"/>
              </a:ext>
            </a:extLst>
          </p:cNvPr>
          <p:cNvSpPr txBox="1">
            <a:spLocks/>
          </p:cNvSpPr>
          <p:nvPr/>
        </p:nvSpPr>
        <p:spPr>
          <a:xfrm>
            <a:off x="703267" y="911887"/>
            <a:ext cx="3902112" cy="16805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400" b="0" i="1" dirty="0">
              <a:solidFill>
                <a:srgbClr val="032646"/>
              </a:solidFill>
              <a:latin typeface="Times New Roman"/>
              <a:cs typeface="Times New Roman"/>
            </a:endParaRPr>
          </a:p>
        </p:txBody>
      </p:sp>
      <p:sp>
        <p:nvSpPr>
          <p:cNvPr id="5" name="Subtitle 2">
            <a:extLst>
              <a:ext uri="{FF2B5EF4-FFF2-40B4-BE49-F238E27FC236}">
                <a16:creationId xmlns:a16="http://schemas.microsoft.com/office/drawing/2014/main" id="{8B97E10E-E344-49A2-6037-692525C89979}"/>
              </a:ext>
            </a:extLst>
          </p:cNvPr>
          <p:cNvSpPr txBox="1">
            <a:spLocks/>
          </p:cNvSpPr>
          <p:nvPr/>
        </p:nvSpPr>
        <p:spPr>
          <a:xfrm>
            <a:off x="619549" y="784270"/>
            <a:ext cx="3751321" cy="18152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032646"/>
                </a:solidFill>
                <a:latin typeface="Aptos" panose="020B0004020202020204" pitchFamily="34" charset="0"/>
                <a:cs typeface="Times New Roman"/>
              </a:rPr>
              <a:t>Heather Cross</a:t>
            </a:r>
          </a:p>
          <a:p>
            <a:pPr marL="457200" lvl="1" indent="0">
              <a:buNone/>
            </a:pPr>
            <a:r>
              <a:rPr lang="en-US" sz="1800" b="0" dirty="0">
                <a:solidFill>
                  <a:srgbClr val="032646"/>
                </a:solidFill>
                <a:latin typeface="Aptos" panose="020B0004020202020204" pitchFamily="34" charset="0"/>
                <a:cs typeface="Times New Roman"/>
              </a:rPr>
              <a:t>Executive Director of Corporate and Foundation  Relations</a:t>
            </a:r>
          </a:p>
          <a:p>
            <a:pPr marL="457200" lvl="1" indent="0">
              <a:buNone/>
            </a:pPr>
            <a:r>
              <a:rPr lang="en-US" sz="1800" b="0" i="1" dirty="0">
                <a:solidFill>
                  <a:srgbClr val="032646"/>
                </a:solidFill>
                <a:latin typeface="Aptos" panose="020B0004020202020204" pitchFamily="34" charset="0"/>
                <a:cs typeface="Times New Roman"/>
              </a:rPr>
              <a:t>West Virginia University Foundation</a:t>
            </a:r>
            <a:endParaRPr lang="en-US" sz="1800" i="1" dirty="0">
              <a:solidFill>
                <a:srgbClr val="032646"/>
              </a:solidFill>
              <a:latin typeface="Aptos" panose="020B0004020202020204" pitchFamily="34" charset="0"/>
              <a:cs typeface="Times New Roman"/>
            </a:endParaRPr>
          </a:p>
        </p:txBody>
      </p:sp>
      <p:sp>
        <p:nvSpPr>
          <p:cNvPr id="6" name="Subtitle 2">
            <a:extLst>
              <a:ext uri="{FF2B5EF4-FFF2-40B4-BE49-F238E27FC236}">
                <a16:creationId xmlns:a16="http://schemas.microsoft.com/office/drawing/2014/main" id="{42F8EBC9-132F-1235-9F26-F69468CB9A45}"/>
              </a:ext>
            </a:extLst>
          </p:cNvPr>
          <p:cNvSpPr txBox="1">
            <a:spLocks/>
          </p:cNvSpPr>
          <p:nvPr/>
        </p:nvSpPr>
        <p:spPr>
          <a:xfrm>
            <a:off x="6217099" y="3101389"/>
            <a:ext cx="4391247" cy="361573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b="0" i="0" dirty="0">
                <a:solidFill>
                  <a:srgbClr val="032646"/>
                </a:solidFill>
                <a:effectLst/>
                <a:latin typeface="Aptos" panose="020B0004020202020204" pitchFamily="34" charset="0"/>
                <a:cs typeface="Times New Roman"/>
              </a:rPr>
              <a:t>Elizabeth serves as the Director of Foundation Relations on the WVU Foundation's Corporate and Foundation Relations team. In this role, Elizabeth concentrates primarily on private foundation relationships in support of opportunities and needs across the University. With a background in fundraising for social services, as well as her CFRE and MPA, Elizabeth is proud to be part of the WVU team.</a:t>
            </a:r>
            <a:endParaRPr lang="en-US" sz="1800" b="0" i="1" dirty="0">
              <a:solidFill>
                <a:srgbClr val="032646"/>
              </a:solidFill>
              <a:latin typeface="Aptos" panose="020B0004020202020204" pitchFamily="34" charset="0"/>
              <a:cs typeface="Times New Roman"/>
            </a:endParaRPr>
          </a:p>
          <a:p>
            <a:pPr marL="457200" lvl="1" indent="0">
              <a:buNone/>
            </a:pPr>
            <a:endParaRPr lang="en-US" sz="2400" b="0" i="1" dirty="0">
              <a:solidFill>
                <a:srgbClr val="032646"/>
              </a:solidFill>
              <a:latin typeface="Times New Roman"/>
              <a:cs typeface="Times New Roman"/>
            </a:endParaRPr>
          </a:p>
        </p:txBody>
      </p:sp>
      <p:pic>
        <p:nvPicPr>
          <p:cNvPr id="1026" name="Picture 2" descr="Elizabeth Thompson">
            <a:extLst>
              <a:ext uri="{FF2B5EF4-FFF2-40B4-BE49-F238E27FC236}">
                <a16:creationId xmlns:a16="http://schemas.microsoft.com/office/drawing/2014/main" id="{12C9C47C-8F7A-1DF4-045F-17847CA20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3" r="699" b="617"/>
          <a:stretch/>
        </p:blipFill>
        <p:spPr bwMode="auto">
          <a:xfrm>
            <a:off x="9806817" y="911887"/>
            <a:ext cx="1418555" cy="162882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574BADC1-E908-25D5-4B38-5760F36DE53A}"/>
              </a:ext>
            </a:extLst>
          </p:cNvPr>
          <p:cNvSpPr txBox="1">
            <a:spLocks/>
          </p:cNvSpPr>
          <p:nvPr/>
        </p:nvSpPr>
        <p:spPr>
          <a:xfrm>
            <a:off x="458698" y="2971800"/>
            <a:ext cx="4391247" cy="3745321"/>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sz="1800" dirty="0">
                <a:solidFill>
                  <a:srgbClr val="032646"/>
                </a:solidFill>
                <a:latin typeface="Aptos" panose="020B0004020202020204" pitchFamily="34" charset="0"/>
                <a:cs typeface="Times New Roman"/>
              </a:rPr>
              <a:t>Heather serves as the Executive Director of Corporate and Foundation Relations at the WVU Foundation, where she builds and strengthens relationships with national foundations and industry partners. In collaboration with development staff and faculty across West Virginia University and its Health System, she develops long-term strategic partnerships that generate funding for evolving needs. With 20 years of fundraising experience, Heather has served WVU since 2015, holding a CFRE and MBA.</a:t>
            </a:r>
          </a:p>
        </p:txBody>
      </p:sp>
      <p:pic>
        <p:nvPicPr>
          <p:cNvPr id="1028" name="Picture 4" descr="Heather Cross">
            <a:extLst>
              <a:ext uri="{FF2B5EF4-FFF2-40B4-BE49-F238E27FC236}">
                <a16:creationId xmlns:a16="http://schemas.microsoft.com/office/drawing/2014/main" id="{86DC1BDB-76EB-1FCC-EDB7-C2B387DFA9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7" r="5947"/>
          <a:stretch/>
        </p:blipFill>
        <p:spPr bwMode="auto">
          <a:xfrm>
            <a:off x="4329671" y="980704"/>
            <a:ext cx="1426256" cy="16188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5C9E4A7-4E81-E16C-529C-3E7C50426092}"/>
              </a:ext>
            </a:extLst>
          </p:cNvPr>
          <p:cNvSpPr txBox="1"/>
          <p:nvPr/>
        </p:nvSpPr>
        <p:spPr>
          <a:xfrm>
            <a:off x="5905711" y="720031"/>
            <a:ext cx="3901106" cy="1354217"/>
          </a:xfrm>
          <a:prstGeom prst="rect">
            <a:avLst/>
          </a:prstGeom>
          <a:noFill/>
        </p:spPr>
        <p:txBody>
          <a:bodyPr wrap="square" rtlCol="0">
            <a:spAutoFit/>
          </a:bodyPr>
          <a:lstStyle/>
          <a:p>
            <a:r>
              <a:rPr lang="en-US" sz="2800" b="1" dirty="0">
                <a:solidFill>
                  <a:srgbClr val="032646"/>
                </a:solidFill>
                <a:latin typeface="Aptos" panose="020B0004020202020204" pitchFamily="34" charset="0"/>
                <a:cs typeface="Times New Roman"/>
              </a:rPr>
              <a:t>Elizabeth Thompson </a:t>
            </a:r>
          </a:p>
          <a:p>
            <a:r>
              <a:rPr lang="en-US" dirty="0">
                <a:solidFill>
                  <a:srgbClr val="032646"/>
                </a:solidFill>
                <a:latin typeface="Aptos" panose="020B0004020202020204" pitchFamily="34" charset="0"/>
                <a:cs typeface="Times New Roman"/>
              </a:rPr>
              <a:t>          Director of Foundation Relations</a:t>
            </a:r>
          </a:p>
          <a:p>
            <a:pPr lvl="1"/>
            <a:r>
              <a:rPr lang="en-US" i="1" dirty="0">
                <a:solidFill>
                  <a:srgbClr val="032646"/>
                </a:solidFill>
                <a:latin typeface="Aptos" panose="020B0004020202020204" pitchFamily="34" charset="0"/>
                <a:cs typeface="Times New Roman"/>
              </a:rPr>
              <a:t>West Virginia University Foundation</a:t>
            </a:r>
          </a:p>
        </p:txBody>
      </p:sp>
    </p:spTree>
    <p:extLst>
      <p:ext uri="{BB962C8B-B14F-4D97-AF65-F5344CB8AC3E}">
        <p14:creationId xmlns:p14="http://schemas.microsoft.com/office/powerpoint/2010/main" val="380387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4489B-B6BC-5F4D-D67E-C2C6D05DE17D}"/>
            </a:ext>
          </a:extLst>
        </p:cNvPr>
        <p:cNvGrpSpPr/>
        <p:nvPr/>
      </p:nvGrpSpPr>
      <p:grpSpPr>
        <a:xfrm>
          <a:off x="0" y="0"/>
          <a:ext cx="0" cy="0"/>
          <a:chOff x="0" y="0"/>
          <a:chExt cx="0" cy="0"/>
        </a:xfrm>
      </p:grpSpPr>
      <p:pic>
        <p:nvPicPr>
          <p:cNvPr id="3" name="Picture 2" descr="Jill Zangari">
            <a:extLst>
              <a:ext uri="{FF2B5EF4-FFF2-40B4-BE49-F238E27FC236}">
                <a16:creationId xmlns:a16="http://schemas.microsoft.com/office/drawing/2014/main" id="{D4BADEB4-E7F1-0726-AD05-48A57EFD47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83" r="5983"/>
          <a:stretch/>
        </p:blipFill>
        <p:spPr bwMode="auto">
          <a:xfrm>
            <a:off x="9500369" y="911887"/>
            <a:ext cx="1435855" cy="156129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EC7E1EFA-A696-EBF6-7EAD-32C006BC0780}"/>
              </a:ext>
            </a:extLst>
          </p:cNvPr>
          <p:cNvSpPr txBox="1">
            <a:spLocks/>
          </p:cNvSpPr>
          <p:nvPr/>
        </p:nvSpPr>
        <p:spPr>
          <a:xfrm>
            <a:off x="6096000" y="911887"/>
            <a:ext cx="3705956" cy="16805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032646"/>
                </a:solidFill>
                <a:latin typeface="Aptos" panose="020B0004020202020204" pitchFamily="34" charset="0"/>
                <a:cs typeface="Times New Roman"/>
              </a:rPr>
              <a:t>Jill Zangari</a:t>
            </a:r>
            <a:endParaRPr lang="en-US" dirty="0">
              <a:latin typeface="Aptos" panose="020B0004020202020204" pitchFamily="34" charset="0"/>
              <a:cs typeface="Times New Roman"/>
            </a:endParaRPr>
          </a:p>
          <a:p>
            <a:pPr marL="457200" lvl="1" indent="0">
              <a:buNone/>
            </a:pPr>
            <a:r>
              <a:rPr lang="en-US" sz="1800" b="0" dirty="0">
                <a:solidFill>
                  <a:srgbClr val="032646"/>
                </a:solidFill>
                <a:latin typeface="Aptos" panose="020B0004020202020204" pitchFamily="34" charset="0"/>
                <a:cs typeface="Segoe UI"/>
              </a:rPr>
              <a:t>Director of </a:t>
            </a:r>
            <a:r>
              <a:rPr lang="en-US" sz="1800" dirty="0">
                <a:solidFill>
                  <a:srgbClr val="032646"/>
                </a:solidFill>
                <a:latin typeface="Aptos" panose="020B0004020202020204" pitchFamily="34" charset="0"/>
                <a:cs typeface="Segoe UI"/>
              </a:rPr>
              <a:t>Operations and</a:t>
            </a:r>
            <a:endParaRPr lang="en-US" sz="1800" dirty="0">
              <a:solidFill>
                <a:srgbClr val="000000"/>
              </a:solidFill>
              <a:latin typeface="Aptos" panose="020B0004020202020204" pitchFamily="34" charset="0"/>
              <a:cs typeface="Segoe UI"/>
            </a:endParaRPr>
          </a:p>
          <a:p>
            <a:pPr marL="457200" lvl="1" indent="0">
              <a:buNone/>
            </a:pPr>
            <a:r>
              <a:rPr lang="en-US" sz="1800" dirty="0">
                <a:solidFill>
                  <a:srgbClr val="032646"/>
                </a:solidFill>
                <a:latin typeface="Aptos" panose="020B0004020202020204" pitchFamily="34" charset="0"/>
                <a:cs typeface="Segoe UI"/>
              </a:rPr>
              <a:t>Support</a:t>
            </a:r>
            <a:endParaRPr lang="en-US" sz="1800" b="0" dirty="0">
              <a:solidFill>
                <a:srgbClr val="000000"/>
              </a:solidFill>
              <a:latin typeface="Aptos" panose="020B0004020202020204" pitchFamily="34" charset="0"/>
              <a:cs typeface="Segoe UI"/>
            </a:endParaRPr>
          </a:p>
          <a:p>
            <a:pPr marL="457200" lvl="1" indent="0">
              <a:buNone/>
            </a:pPr>
            <a:r>
              <a:rPr lang="en-US" sz="1800" b="0" i="1" dirty="0">
                <a:solidFill>
                  <a:srgbClr val="032646"/>
                </a:solidFill>
                <a:latin typeface="Aptos" panose="020B0004020202020204" pitchFamily="34" charset="0"/>
                <a:cs typeface="Segoe UI"/>
              </a:rPr>
              <a:t>West Virginia University Foundation</a:t>
            </a:r>
            <a:endParaRPr lang="en-US" dirty="0">
              <a:latin typeface="Aptos" panose="020B0004020202020204" pitchFamily="34" charset="0"/>
              <a:cs typeface="Segoe UI"/>
            </a:endParaRPr>
          </a:p>
          <a:p>
            <a:pPr marL="457200" lvl="1" indent="0">
              <a:buNone/>
            </a:pPr>
            <a:endParaRPr lang="en-US" sz="2400" b="0" i="1" dirty="0">
              <a:solidFill>
                <a:srgbClr val="032646"/>
              </a:solidFill>
            </a:endParaRPr>
          </a:p>
        </p:txBody>
      </p:sp>
      <p:sp>
        <p:nvSpPr>
          <p:cNvPr id="6" name="Subtitle 2">
            <a:extLst>
              <a:ext uri="{FF2B5EF4-FFF2-40B4-BE49-F238E27FC236}">
                <a16:creationId xmlns:a16="http://schemas.microsoft.com/office/drawing/2014/main" id="{35252370-E5B9-C49B-6ED1-8B4BA3EFD59B}"/>
              </a:ext>
            </a:extLst>
          </p:cNvPr>
          <p:cNvSpPr txBox="1">
            <a:spLocks/>
          </p:cNvSpPr>
          <p:nvPr/>
        </p:nvSpPr>
        <p:spPr>
          <a:xfrm>
            <a:off x="5917524" y="2892484"/>
            <a:ext cx="4391247" cy="371788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032646"/>
                </a:solidFill>
                <a:latin typeface="Aptos" panose="020B0004020202020204" pitchFamily="34" charset="0"/>
                <a:cs typeface="Times New Roman"/>
              </a:rPr>
              <a:t>Jill serves as the Director of Operations and Support on the </a:t>
            </a:r>
            <a:r>
              <a:rPr lang="en-US" sz="1800" dirty="0">
                <a:solidFill>
                  <a:srgbClr val="032646"/>
                </a:solidFill>
                <a:latin typeface="Aptos" panose="020B0004020202020204" pitchFamily="34" charset="0"/>
                <a:cs typeface="Times New Roman"/>
              </a:rPr>
              <a:t>WVU </a:t>
            </a:r>
            <a:r>
              <a:rPr lang="en-US" dirty="0">
                <a:solidFill>
                  <a:srgbClr val="032646"/>
                </a:solidFill>
                <a:latin typeface="Aptos" panose="020B0004020202020204" pitchFamily="34" charset="0"/>
                <a:cs typeface="Times New Roman"/>
              </a:rPr>
              <a:t>Foundation's Corporate and Foundation Relations team. Jill works strategically with units across the University to provide post-award support and guidance for grants housed at the WVU Foundation. This entails working to ensure accurate reporting for awards and assistance with fund management including balance and transaction requests.</a:t>
            </a:r>
          </a:p>
          <a:p>
            <a:pPr marL="457200" lvl="1" indent="0">
              <a:buNone/>
            </a:pPr>
            <a:endParaRPr lang="en-US" sz="2400" b="0" i="1" dirty="0">
              <a:solidFill>
                <a:srgbClr val="032646"/>
              </a:solidFill>
            </a:endParaRPr>
          </a:p>
        </p:txBody>
      </p:sp>
      <p:sp>
        <p:nvSpPr>
          <p:cNvPr id="7" name="TextBox 6">
            <a:extLst>
              <a:ext uri="{FF2B5EF4-FFF2-40B4-BE49-F238E27FC236}">
                <a16:creationId xmlns:a16="http://schemas.microsoft.com/office/drawing/2014/main" id="{0C38AD2A-2E5F-5824-D445-7744325DE09B}"/>
              </a:ext>
            </a:extLst>
          </p:cNvPr>
          <p:cNvSpPr txBox="1"/>
          <p:nvPr/>
        </p:nvSpPr>
        <p:spPr>
          <a:xfrm>
            <a:off x="1079865" y="2892484"/>
            <a:ext cx="4267200" cy="4031873"/>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32646"/>
                </a:solidFill>
                <a:latin typeface="Aptos" panose="020B0004020202020204" pitchFamily="34" charset="0"/>
                <a:cs typeface="Times New Roman"/>
              </a:rPr>
              <a:t>H</a:t>
            </a:r>
            <a:r>
              <a:rPr lang="en-US" dirty="0">
                <a:solidFill>
                  <a:srgbClr val="032646"/>
                </a:solidFill>
                <a:latin typeface="Aptos" panose="020B0004020202020204" pitchFamily="34" charset="0"/>
                <a:cs typeface="Times New Roman"/>
              </a:rPr>
              <a:t>aden serves as the Director of Corporate Relations at the WVU Foundation, where he builds and strengthens relationships with local, regional, and national industry partners. Prior to joining WVUF, Haden served as Field Representative to US Senator Shelley Moore Capito &amp; Political Director for Moore Capito’s campaign for Governor.  Since graduating from WVU in 2020, Haden has built a background in government and public relations through the state of West Virginia.</a:t>
            </a:r>
            <a:endParaRPr lang="en-US" altLang="en-US" dirty="0">
              <a:latin typeface="Arial" panose="020B0604020202020204" pitchFamily="34" charset="0"/>
            </a:endParaRPr>
          </a:p>
          <a:p>
            <a:pPr lvl="0" eaLnBrk="0" fontAlgn="base" hangingPunct="0">
              <a:spcBef>
                <a:spcPct val="0"/>
              </a:spcBef>
              <a:spcAft>
                <a:spcPct val="0"/>
              </a:spcAft>
            </a:pPr>
            <a:endParaRPr lang="en-US" altLang="en-US" sz="2000" dirty="0">
              <a:latin typeface="Arial" panose="020B0604020202020204" pitchFamily="34" charset="0"/>
            </a:endParaRPr>
          </a:p>
        </p:txBody>
      </p:sp>
      <p:sp>
        <p:nvSpPr>
          <p:cNvPr id="11" name="TextBox 10">
            <a:extLst>
              <a:ext uri="{FF2B5EF4-FFF2-40B4-BE49-F238E27FC236}">
                <a16:creationId xmlns:a16="http://schemas.microsoft.com/office/drawing/2014/main" id="{9967C0D8-B17D-4CCF-DCB6-24DAFA041EA1}"/>
              </a:ext>
            </a:extLst>
          </p:cNvPr>
          <p:cNvSpPr txBox="1"/>
          <p:nvPr/>
        </p:nvSpPr>
        <p:spPr>
          <a:xfrm>
            <a:off x="882835" y="917299"/>
            <a:ext cx="2972885" cy="1865126"/>
          </a:xfrm>
          <a:prstGeom prst="rect">
            <a:avLst/>
          </a:prstGeom>
          <a:noFill/>
        </p:spPr>
        <p:txBody>
          <a:bodyPr wrap="square" rtlCol="0">
            <a:spAutoFit/>
          </a:bodyPr>
          <a:lstStyle/>
          <a:p>
            <a:pPr>
              <a:lnSpc>
                <a:spcPct val="90000"/>
              </a:lnSpc>
              <a:spcBef>
                <a:spcPts val="1000"/>
              </a:spcBef>
            </a:pPr>
            <a:r>
              <a:rPr lang="en-US" sz="2800" b="1" dirty="0">
                <a:solidFill>
                  <a:srgbClr val="032646"/>
                </a:solidFill>
                <a:latin typeface="Aptos" panose="020B0004020202020204" pitchFamily="34" charset="0"/>
                <a:cs typeface="Times New Roman"/>
              </a:rPr>
              <a:t>Haden Miller</a:t>
            </a:r>
          </a:p>
          <a:p>
            <a:pPr lvl="1"/>
            <a:r>
              <a:rPr lang="en-US" dirty="0">
                <a:solidFill>
                  <a:srgbClr val="032646"/>
                </a:solidFill>
                <a:latin typeface="Aptos" panose="020B0004020202020204" pitchFamily="34" charset="0"/>
                <a:cs typeface="Segoe UI"/>
              </a:rPr>
              <a:t>Director of Corporate Relations</a:t>
            </a:r>
            <a:endParaRPr lang="en-US" dirty="0">
              <a:solidFill>
                <a:srgbClr val="000000"/>
              </a:solidFill>
              <a:latin typeface="Aptos" panose="020B0004020202020204" pitchFamily="34" charset="0"/>
              <a:cs typeface="Segoe UI"/>
            </a:endParaRPr>
          </a:p>
          <a:p>
            <a:pPr lvl="1"/>
            <a:r>
              <a:rPr lang="en-US" i="1" dirty="0">
                <a:solidFill>
                  <a:srgbClr val="032646"/>
                </a:solidFill>
                <a:latin typeface="Aptos" panose="020B0004020202020204" pitchFamily="34" charset="0"/>
                <a:cs typeface="Segoe UI"/>
              </a:rPr>
              <a:t>West Virginia University Foundation</a:t>
            </a:r>
            <a:endParaRPr lang="en-US" dirty="0">
              <a:latin typeface="Aptos" panose="020B0004020202020204" pitchFamily="34" charset="0"/>
              <a:cs typeface="Segoe UI"/>
            </a:endParaRPr>
          </a:p>
          <a:p>
            <a:endParaRPr lang="en-US" dirty="0"/>
          </a:p>
        </p:txBody>
      </p:sp>
      <p:sp>
        <p:nvSpPr>
          <p:cNvPr id="5" name="Rectangle 2">
            <a:extLst>
              <a:ext uri="{FF2B5EF4-FFF2-40B4-BE49-F238E27FC236}">
                <a16:creationId xmlns:a16="http://schemas.microsoft.com/office/drawing/2014/main" id="{648F9AA0-FA35-F22A-E018-7A739E09941D}"/>
              </a:ext>
            </a:extLst>
          </p:cNvPr>
          <p:cNvSpPr>
            <a:spLocks noChangeArrowheads="1"/>
          </p:cNvSpPr>
          <p:nvPr/>
        </p:nvSpPr>
        <p:spPr bwMode="auto">
          <a:xfrm>
            <a:off x="152400" y="13901"/>
            <a:ext cx="216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person in a suit smiling&#10;&#10;AI-generated content may be incorrect.">
            <a:extLst>
              <a:ext uri="{FF2B5EF4-FFF2-40B4-BE49-F238E27FC236}">
                <a16:creationId xmlns:a16="http://schemas.microsoft.com/office/drawing/2014/main" id="{4A10DC0B-0B76-51C0-1BB4-041413C32952}"/>
              </a:ext>
            </a:extLst>
          </p:cNvPr>
          <p:cNvPicPr>
            <a:picLocks noChangeAspect="1"/>
          </p:cNvPicPr>
          <p:nvPr/>
        </p:nvPicPr>
        <p:blipFill>
          <a:blip r:embed="rId3"/>
          <a:stretch>
            <a:fillRect/>
          </a:stretch>
        </p:blipFill>
        <p:spPr>
          <a:xfrm>
            <a:off x="4096512" y="911887"/>
            <a:ext cx="1517904" cy="1561295"/>
          </a:xfrm>
          <a:prstGeom prst="rect">
            <a:avLst/>
          </a:prstGeom>
        </p:spPr>
      </p:pic>
    </p:spTree>
    <p:extLst>
      <p:ext uri="{BB962C8B-B14F-4D97-AF65-F5344CB8AC3E}">
        <p14:creationId xmlns:p14="http://schemas.microsoft.com/office/powerpoint/2010/main" val="135656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C8CF3-2DC1-B177-24C2-A8CD54F3D1E4}"/>
              </a:ext>
            </a:extLst>
          </p:cNvPr>
          <p:cNvSpPr>
            <a:spLocks noGrp="1"/>
          </p:cNvSpPr>
          <p:nvPr>
            <p:ph idx="1"/>
          </p:nvPr>
        </p:nvSpPr>
        <p:spPr>
          <a:xfrm>
            <a:off x="838200" y="1304997"/>
            <a:ext cx="10515600" cy="4486375"/>
          </a:xfrm>
        </p:spPr>
        <p:txBody>
          <a:bodyPr vert="horz" lIns="91440" tIns="45720" rIns="91440" bIns="45720" rtlCol="0" anchor="t">
            <a:normAutofit/>
          </a:bodyPr>
          <a:lstStyle/>
          <a:p>
            <a:pPr marL="457200" marR="0" indent="-457200">
              <a:spcBef>
                <a:spcPts val="2400"/>
              </a:spcBef>
              <a:spcAft>
                <a:spcPts val="600"/>
              </a:spcAft>
              <a:buFont typeface="Arial" panose="020B0604020202020204" pitchFamily="34" charset="0"/>
              <a:buChar char="•"/>
            </a:pPr>
            <a:r>
              <a:rPr lang="en-US" sz="2500" b="1" dirty="0">
                <a:effectLst/>
                <a:latin typeface="Aptos"/>
                <a:ea typeface="Calibri"/>
                <a:cs typeface="Calibri"/>
              </a:rPr>
              <a:t>Prospect Research and Identification</a:t>
            </a:r>
          </a:p>
          <a:p>
            <a:pPr marL="457200" marR="0" indent="-457200">
              <a:spcBef>
                <a:spcPts val="2400"/>
              </a:spcBef>
              <a:spcAft>
                <a:spcPts val="600"/>
              </a:spcAft>
              <a:buFont typeface="Arial" panose="020B0604020202020204" pitchFamily="34" charset="0"/>
              <a:buChar char="•"/>
            </a:pPr>
            <a:r>
              <a:rPr lang="en-US" sz="2500" b="1" dirty="0">
                <a:effectLst/>
                <a:latin typeface="Aptos"/>
                <a:ea typeface="Calibri"/>
                <a:cs typeface="Calibri"/>
              </a:rPr>
              <a:t>Proposal Development Assistance</a:t>
            </a:r>
          </a:p>
          <a:p>
            <a:pPr marL="457200" marR="0" indent="-457200">
              <a:spcBef>
                <a:spcPts val="2400"/>
              </a:spcBef>
              <a:spcAft>
                <a:spcPts val="600"/>
              </a:spcAft>
              <a:buFont typeface="Arial" panose="020B0604020202020204" pitchFamily="34" charset="0"/>
              <a:buChar char="•"/>
            </a:pPr>
            <a:r>
              <a:rPr lang="en-US" sz="2500" b="1" dirty="0">
                <a:effectLst/>
                <a:latin typeface="Aptos"/>
                <a:ea typeface="Calibri"/>
                <a:cs typeface="Calibri"/>
              </a:rPr>
              <a:t>Relationship Building and Facilitation</a:t>
            </a:r>
          </a:p>
          <a:p>
            <a:pPr marL="457200" marR="0" indent="-457200">
              <a:spcBef>
                <a:spcPts val="2400"/>
              </a:spcBef>
              <a:spcAft>
                <a:spcPts val="600"/>
              </a:spcAft>
              <a:buFont typeface="Arial" panose="020B0604020202020204" pitchFamily="34" charset="0"/>
              <a:buChar char="•"/>
            </a:pPr>
            <a:r>
              <a:rPr lang="en-US" sz="2500" b="1" dirty="0">
                <a:effectLst/>
                <a:latin typeface="Aptos"/>
                <a:ea typeface="Calibri"/>
                <a:cs typeface="Calibri"/>
              </a:rPr>
              <a:t>Strategic Alignment </a:t>
            </a:r>
            <a:r>
              <a:rPr lang="en-US" sz="2500" b="1" i="1" dirty="0">
                <a:effectLst/>
                <a:latin typeface="Aptos"/>
                <a:ea typeface="Calibri"/>
                <a:cs typeface="Calibri"/>
              </a:rPr>
              <a:t>(internal and external)</a:t>
            </a:r>
            <a:endParaRPr lang="en-US" sz="2500" b="1" dirty="0">
              <a:effectLst/>
              <a:latin typeface="Aptos"/>
              <a:ea typeface="Calibri"/>
              <a:cs typeface="Calibri"/>
            </a:endParaRPr>
          </a:p>
          <a:p>
            <a:pPr marL="457200" marR="0" indent="-457200">
              <a:spcBef>
                <a:spcPts val="2400"/>
              </a:spcBef>
              <a:spcAft>
                <a:spcPts val="600"/>
              </a:spcAft>
              <a:buFont typeface="Arial" panose="020B0604020202020204" pitchFamily="34" charset="0"/>
              <a:buChar char="•"/>
            </a:pPr>
            <a:r>
              <a:rPr lang="en-US" sz="2500" b="1" dirty="0">
                <a:effectLst/>
                <a:latin typeface="Aptos"/>
                <a:ea typeface="Calibri"/>
                <a:cs typeface="Calibri"/>
              </a:rPr>
              <a:t>Grant Management and Stewardship</a:t>
            </a:r>
          </a:p>
          <a:p>
            <a:pPr marL="457200" marR="0" indent="-457200">
              <a:spcBef>
                <a:spcPts val="2400"/>
              </a:spcBef>
              <a:spcAft>
                <a:spcPts val="600"/>
              </a:spcAft>
              <a:buFont typeface="Arial" panose="020B0604020202020204" pitchFamily="34" charset="0"/>
              <a:buChar char="•"/>
            </a:pPr>
            <a:r>
              <a:rPr lang="en-US" sz="2500" b="1" dirty="0">
                <a:effectLst/>
                <a:latin typeface="Aptos"/>
                <a:ea typeface="Calibri"/>
                <a:cs typeface="Calibri"/>
              </a:rPr>
              <a:t>Navigating Institutional Processes and Compliance </a:t>
            </a:r>
          </a:p>
          <a:p>
            <a:endParaRPr lang="en-US" dirty="0"/>
          </a:p>
        </p:txBody>
      </p:sp>
      <p:sp>
        <p:nvSpPr>
          <p:cNvPr id="6" name="TextBox 5">
            <a:extLst>
              <a:ext uri="{FF2B5EF4-FFF2-40B4-BE49-F238E27FC236}">
                <a16:creationId xmlns:a16="http://schemas.microsoft.com/office/drawing/2014/main" id="{23313C85-E7D4-CE08-D2BD-0608DE175A25}"/>
              </a:ext>
            </a:extLst>
          </p:cNvPr>
          <p:cNvSpPr txBox="1"/>
          <p:nvPr/>
        </p:nvSpPr>
        <p:spPr>
          <a:xfrm>
            <a:off x="704088" y="320040"/>
            <a:ext cx="10186416" cy="707886"/>
          </a:xfrm>
          <a:prstGeom prst="rect">
            <a:avLst/>
          </a:prstGeom>
          <a:noFill/>
        </p:spPr>
        <p:txBody>
          <a:bodyPr wrap="square" rtlCol="0">
            <a:spAutoFit/>
          </a:bodyPr>
          <a:lstStyle/>
          <a:p>
            <a:r>
              <a:rPr lang="en-US" sz="4000" b="1" dirty="0">
                <a:solidFill>
                  <a:srgbClr val="032646"/>
                </a:solidFill>
                <a:latin typeface="Aptos" panose="020B0004020202020204" pitchFamily="34" charset="0"/>
              </a:rPr>
              <a:t>How WVUF CFR Helps:</a:t>
            </a:r>
          </a:p>
        </p:txBody>
      </p:sp>
    </p:spTree>
    <p:extLst>
      <p:ext uri="{BB962C8B-B14F-4D97-AF65-F5344CB8AC3E}">
        <p14:creationId xmlns:p14="http://schemas.microsoft.com/office/powerpoint/2010/main" val="176274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2E24987-39B4-3BBE-0B97-7B54D89B5552}"/>
              </a:ext>
            </a:extLst>
          </p:cNvPr>
          <p:cNvSpPr txBox="1">
            <a:spLocks/>
          </p:cNvSpPr>
          <p:nvPr/>
        </p:nvSpPr>
        <p:spPr>
          <a:xfrm>
            <a:off x="9906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032646"/>
                </a:solidFill>
                <a:latin typeface="HelveticaNeueLT Std Blk Cn" panose="020B0604020202020204" pitchFamily="34" charset="0"/>
                <a:ea typeface="+mj-ea"/>
                <a:cs typeface="+mj-cs"/>
              </a:defRPr>
            </a:lvl1pPr>
          </a:lstStyle>
          <a:p>
            <a:r>
              <a:rPr lang="en-US" dirty="0">
                <a:latin typeface="Aptos" panose="020B0004020202020204" pitchFamily="34" charset="0"/>
                <a:cs typeface="Times New Roman"/>
              </a:rPr>
              <a:t>Foundation or OSP?</a:t>
            </a:r>
          </a:p>
        </p:txBody>
      </p:sp>
      <p:sp>
        <p:nvSpPr>
          <p:cNvPr id="18" name="Text Box 10">
            <a:extLst>
              <a:ext uri="{FF2B5EF4-FFF2-40B4-BE49-F238E27FC236}">
                <a16:creationId xmlns:a16="http://schemas.microsoft.com/office/drawing/2014/main" id="{42D173D7-6601-4047-B4FE-5466C512D87D}"/>
              </a:ext>
            </a:extLst>
          </p:cNvPr>
          <p:cNvSpPr txBox="1">
            <a:spLocks noChangeArrowheads="1"/>
          </p:cNvSpPr>
          <p:nvPr/>
        </p:nvSpPr>
        <p:spPr bwMode="auto">
          <a:xfrm>
            <a:off x="12371388" y="6814876"/>
            <a:ext cx="1828800" cy="274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E2781976-5271-B01B-1DD6-22E32600E29D}"/>
              </a:ext>
            </a:extLst>
          </p:cNvPr>
          <p:cNvGrpSpPr/>
          <p:nvPr/>
        </p:nvGrpSpPr>
        <p:grpSpPr>
          <a:xfrm>
            <a:off x="2472039" y="1413509"/>
            <a:ext cx="7247060" cy="5166680"/>
            <a:chOff x="2472039" y="1345990"/>
            <a:chExt cx="7285642" cy="5253490"/>
          </a:xfrm>
        </p:grpSpPr>
        <p:sp>
          <p:nvSpPr>
            <p:cNvPr id="11" name="AutoShape 3">
              <a:extLst>
                <a:ext uri="{FF2B5EF4-FFF2-40B4-BE49-F238E27FC236}">
                  <a16:creationId xmlns:a16="http://schemas.microsoft.com/office/drawing/2014/main" id="{95EB658D-3E9D-47E1-AC5A-6E1E20EFFB4A}"/>
                </a:ext>
              </a:extLst>
            </p:cNvPr>
            <p:cNvSpPr>
              <a:spLocks noChangeArrowheads="1"/>
            </p:cNvSpPr>
            <p:nvPr/>
          </p:nvSpPr>
          <p:spPr bwMode="auto">
            <a:xfrm>
              <a:off x="5020580" y="1345990"/>
              <a:ext cx="2157532" cy="857752"/>
            </a:xfrm>
            <a:prstGeom prst="roundRect">
              <a:avLst>
                <a:gd name="adj" fmla="val 16667"/>
              </a:avLst>
            </a:prstGeom>
            <a:solidFill>
              <a:srgbClr val="08529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Idea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AutoShape 4">
              <a:extLst>
                <a:ext uri="{FF2B5EF4-FFF2-40B4-BE49-F238E27FC236}">
                  <a16:creationId xmlns:a16="http://schemas.microsoft.com/office/drawing/2014/main" id="{EA1141BA-CE3E-4B20-BB82-8EE2A191B025}"/>
                </a:ext>
              </a:extLst>
            </p:cNvPr>
            <p:cNvSpPr>
              <a:spLocks noChangeArrowheads="1"/>
            </p:cNvSpPr>
            <p:nvPr/>
          </p:nvSpPr>
          <p:spPr bwMode="auto">
            <a:xfrm>
              <a:off x="5018992" y="2710948"/>
              <a:ext cx="2149475" cy="350837"/>
            </a:xfrm>
            <a:prstGeom prst="roundRect">
              <a:avLst>
                <a:gd name="adj" fmla="val 16667"/>
              </a:avLst>
            </a:prstGeom>
            <a:solidFill>
              <a:srgbClr val="08529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Funder: Private or </a:t>
              </a:r>
              <a:r>
                <a:rPr lang="en-US" altLang="en-US" sz="1400" b="1" dirty="0">
                  <a:solidFill>
                    <a:srgbClr val="FFFFFF"/>
                  </a:solidFill>
                  <a:latin typeface="Calibri" panose="020F0502020204030204" pitchFamily="34" charset="0"/>
                </a:rPr>
                <a:t>Govt.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47BF00C-EABD-482E-83A0-13C48542BFF3}"/>
                </a:ext>
              </a:extLst>
            </p:cNvPr>
            <p:cNvSpPr>
              <a:spLocks noChangeArrowheads="1"/>
            </p:cNvSpPr>
            <p:nvPr/>
          </p:nvSpPr>
          <p:spPr bwMode="auto">
            <a:xfrm>
              <a:off x="2472039" y="3193307"/>
              <a:ext cx="2109306" cy="896335"/>
            </a:xfrm>
            <a:prstGeom prst="roundRect">
              <a:avLst>
                <a:gd name="adj" fmla="val 16667"/>
              </a:avLst>
            </a:prstGeom>
            <a:solidFill>
              <a:srgbClr val="08529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Private</a:t>
              </a:r>
            </a:p>
            <a:p>
              <a:pPr algn="ctr" eaLnBrk="0" fontAlgn="base" hangingPunct="0">
                <a:spcBef>
                  <a:spcPct val="0"/>
                </a:spcBef>
                <a:spcAft>
                  <a:spcPct val="0"/>
                </a:spcAft>
              </a:pPr>
              <a:r>
                <a:rPr lang="en-US" altLang="en-US" sz="1050" dirty="0">
                  <a:solidFill>
                    <a:srgbClr val="FFFFFF"/>
                  </a:solidFill>
                  <a:latin typeface="Calibri"/>
                  <a:ea typeface="Calibri"/>
                  <a:cs typeface="Calibri"/>
                </a:rPr>
                <a:t>Corporations, Foundations, Organizations</a:t>
              </a:r>
            </a:p>
          </p:txBody>
        </p:sp>
        <p:sp>
          <p:nvSpPr>
            <p:cNvPr id="14" name="AutoShape 6">
              <a:extLst>
                <a:ext uri="{FF2B5EF4-FFF2-40B4-BE49-F238E27FC236}">
                  <a16:creationId xmlns:a16="http://schemas.microsoft.com/office/drawing/2014/main" id="{D53B4B34-38B7-419F-BE47-61D831A6C502}"/>
                </a:ext>
              </a:extLst>
            </p:cNvPr>
            <p:cNvSpPr>
              <a:spLocks noChangeArrowheads="1"/>
            </p:cNvSpPr>
            <p:nvPr/>
          </p:nvSpPr>
          <p:spPr bwMode="auto">
            <a:xfrm>
              <a:off x="7609793" y="3193307"/>
              <a:ext cx="2147888" cy="896335"/>
            </a:xfrm>
            <a:prstGeom prst="roundRect">
              <a:avLst>
                <a:gd name="adj" fmla="val 16667"/>
              </a:avLst>
            </a:prstGeom>
            <a:solidFill>
              <a:srgbClr val="08529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FFFFFF"/>
                  </a:solidFill>
                  <a:latin typeface="Calibri" panose="020F0502020204030204" pitchFamily="34" charset="0"/>
                </a:rPr>
                <a:t>Government </a:t>
              </a:r>
            </a:p>
            <a:p>
              <a:pPr algn="ctr" eaLnBrk="0" fontAlgn="base" hangingPunct="0">
                <a:spcBef>
                  <a:spcPct val="0"/>
                </a:spcBef>
                <a:spcAft>
                  <a:spcPct val="0"/>
                </a:spcAft>
              </a:pPr>
              <a:r>
                <a:rPr lang="en-US" altLang="en-US" sz="1050" dirty="0">
                  <a:solidFill>
                    <a:srgbClr val="FFFFFF"/>
                  </a:solidFill>
                  <a:latin typeface="Calibri"/>
                  <a:ea typeface="Calibri"/>
                  <a:cs typeface="Calibri"/>
                </a:rPr>
                <a:t>State, Local, Federal, </a:t>
              </a:r>
            </a:p>
            <a:p>
              <a:pPr algn="ctr" eaLnBrk="0" fontAlgn="base" hangingPunct="0">
                <a:spcBef>
                  <a:spcPct val="0"/>
                </a:spcBef>
                <a:spcAft>
                  <a:spcPct val="0"/>
                </a:spcAft>
              </a:pPr>
              <a:r>
                <a:rPr lang="en-US" altLang="en-US" sz="1050" dirty="0">
                  <a:solidFill>
                    <a:srgbClr val="FFFFFF"/>
                  </a:solidFill>
                  <a:latin typeface="Calibri"/>
                  <a:ea typeface="Calibri"/>
                  <a:cs typeface="Calibri"/>
                </a:rPr>
                <a:t>Pass-through </a:t>
              </a:r>
            </a:p>
          </p:txBody>
        </p:sp>
        <p:sp>
          <p:nvSpPr>
            <p:cNvPr id="15" name="AutoShape 7">
              <a:extLst>
                <a:ext uri="{FF2B5EF4-FFF2-40B4-BE49-F238E27FC236}">
                  <a16:creationId xmlns:a16="http://schemas.microsoft.com/office/drawing/2014/main" id="{C576A2FC-DBFB-485E-8D77-475F19555D93}"/>
                </a:ext>
              </a:extLst>
            </p:cNvPr>
            <p:cNvSpPr>
              <a:spLocks noChangeArrowheads="1"/>
            </p:cNvSpPr>
            <p:nvPr/>
          </p:nvSpPr>
          <p:spPr bwMode="auto">
            <a:xfrm>
              <a:off x="5017767" y="4409453"/>
              <a:ext cx="2147887" cy="944562"/>
            </a:xfrm>
            <a:prstGeom prst="roundRect">
              <a:avLst>
                <a:gd name="adj" fmla="val 16667"/>
              </a:avLst>
            </a:prstGeom>
            <a:solidFill>
              <a:srgbClr val="08529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a:ea typeface="Calibri"/>
                  <a:cs typeface="Calibri"/>
                </a:rPr>
                <a:t>Compliance Issues/IRB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FFFFFF"/>
                  </a:solidFill>
                  <a:effectLst/>
                  <a:latin typeface="Calibri"/>
                  <a:ea typeface="Calibri"/>
                  <a:cs typeface="Calibri"/>
                </a:rPr>
                <a:t>Animals, Human Subjects, </a:t>
              </a:r>
              <a:endParaRPr lang="en-US" altLang="en-US" sz="1050" b="0" i="0" u="none" strike="noStrike" cap="none" normalizeH="0" baseline="0" dirty="0">
                <a:ln>
                  <a:noFill/>
                </a:ln>
                <a:solidFill>
                  <a:srgbClr val="FFFFFF"/>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FFFFFF"/>
                  </a:solidFill>
                  <a:effectLst/>
                  <a:latin typeface="Calibri"/>
                  <a:ea typeface="Calibri"/>
                  <a:cs typeface="Calibri"/>
                </a:rPr>
                <a:t>Radiation, Deliverables, IP</a:t>
              </a:r>
              <a:endParaRPr kumimoji="0" lang="en-US" altLang="en-US" sz="1050" b="0" i="0" u="none" strike="noStrike" cap="none" normalizeH="0" baseline="0" dirty="0">
                <a:ln>
                  <a:noFill/>
                </a:ln>
                <a:solidFill>
                  <a:schemeClr val="tx1"/>
                </a:solidFill>
                <a:effectLst/>
                <a:latin typeface="Calibri"/>
                <a:ea typeface="Calibri"/>
                <a:cs typeface="Calibri"/>
              </a:endParaRPr>
            </a:p>
          </p:txBody>
        </p:sp>
        <p:sp>
          <p:nvSpPr>
            <p:cNvPr id="16" name="AutoShape 8">
              <a:extLst>
                <a:ext uri="{FF2B5EF4-FFF2-40B4-BE49-F238E27FC236}">
                  <a16:creationId xmlns:a16="http://schemas.microsoft.com/office/drawing/2014/main" id="{4B9EFA27-9F2D-4A61-B089-B9CC1671C38C}"/>
                </a:ext>
              </a:extLst>
            </p:cNvPr>
            <p:cNvSpPr>
              <a:spLocks noChangeArrowheads="1"/>
            </p:cNvSpPr>
            <p:nvPr/>
          </p:nvSpPr>
          <p:spPr bwMode="auto">
            <a:xfrm>
              <a:off x="2472039" y="5697034"/>
              <a:ext cx="2061079" cy="868987"/>
            </a:xfrm>
            <a:prstGeom prst="roundRect">
              <a:avLst>
                <a:gd name="adj" fmla="val 16667"/>
              </a:avLst>
            </a:prstGeom>
            <a:solidFill>
              <a:srgbClr val="08529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Foundation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AutoShape 9">
              <a:extLst>
                <a:ext uri="{FF2B5EF4-FFF2-40B4-BE49-F238E27FC236}">
                  <a16:creationId xmlns:a16="http://schemas.microsoft.com/office/drawing/2014/main" id="{74242083-196E-4218-A040-BD1AAD21A45B}"/>
                </a:ext>
              </a:extLst>
            </p:cNvPr>
            <p:cNvSpPr>
              <a:spLocks noChangeArrowheads="1"/>
            </p:cNvSpPr>
            <p:nvPr/>
          </p:nvSpPr>
          <p:spPr bwMode="auto">
            <a:xfrm>
              <a:off x="7609793" y="5703144"/>
              <a:ext cx="2147888" cy="896336"/>
            </a:xfrm>
            <a:prstGeom prst="roundRect">
              <a:avLst>
                <a:gd name="adj" fmla="val 16667"/>
              </a:avLst>
            </a:prstGeom>
            <a:solidFill>
              <a:srgbClr val="08529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kumimoji="0" lang="en-US" altLang="en-US" sz="1400" b="1" i="0" u="none" strike="noStrike" cap="none" normalizeH="0" baseline="0" dirty="0">
                  <a:ln>
                    <a:noFill/>
                  </a:ln>
                  <a:solidFill>
                    <a:srgbClr val="FFFFFF"/>
                  </a:solidFill>
                  <a:effectLst/>
                  <a:latin typeface="Calibri"/>
                  <a:ea typeface="Calibri"/>
                  <a:cs typeface="Calibri"/>
                </a:rPr>
                <a:t>OSP</a:t>
              </a:r>
              <a:r>
                <a:rPr lang="en-US" altLang="en-US" sz="1400" b="1" dirty="0">
                  <a:solidFill>
                    <a:srgbClr val="FFFFFF"/>
                  </a:solidFill>
                  <a:latin typeface="Calibri"/>
                  <a:ea typeface="Calibri"/>
                  <a:cs typeface="Calibri"/>
                </a:rPr>
                <a:t> </a:t>
              </a:r>
              <a:r>
                <a:rPr kumimoji="0" lang="en-US" altLang="en-US" sz="1400" b="1" i="0" u="none" strike="noStrike" cap="none" normalizeH="0" baseline="0" dirty="0">
                  <a:ln>
                    <a:noFill/>
                  </a:ln>
                  <a:solidFill>
                    <a:srgbClr val="FFFFFF"/>
                  </a:solidFill>
                  <a:effectLst/>
                  <a:latin typeface="Calibri"/>
                  <a:ea typeface="Calibri"/>
                  <a:cs typeface="Calibri"/>
                </a:rPr>
                <a:t>(WVURC)</a:t>
              </a:r>
              <a:endParaRPr kumimoji="0" lang="en-US" altLang="en-US" sz="1800" b="0" i="0" u="none" strike="noStrike" cap="none" normalizeH="0" baseline="0" dirty="0">
                <a:ln>
                  <a:noFill/>
                </a:ln>
                <a:solidFill>
                  <a:schemeClr val="tx1"/>
                </a:solidFill>
                <a:effectLst/>
                <a:latin typeface="Calibri"/>
                <a:ea typeface="Calibri"/>
                <a:cs typeface="Calibri"/>
              </a:endParaRPr>
            </a:p>
          </p:txBody>
        </p:sp>
        <p:cxnSp>
          <p:nvCxnSpPr>
            <p:cNvPr id="1035" name="AutoShape 11">
              <a:extLst>
                <a:ext uri="{FF2B5EF4-FFF2-40B4-BE49-F238E27FC236}">
                  <a16:creationId xmlns:a16="http://schemas.microsoft.com/office/drawing/2014/main" id="{915DCAF3-C821-4067-8BC4-DDE4A0B3A387}"/>
                </a:ext>
              </a:extLst>
            </p:cNvPr>
            <p:cNvCxnSpPr>
              <a:cxnSpLocks noChangeShapeType="1"/>
            </p:cNvCxnSpPr>
            <p:nvPr/>
          </p:nvCxnSpPr>
          <p:spPr bwMode="auto">
            <a:xfrm flipH="1">
              <a:off x="6093730" y="2271261"/>
              <a:ext cx="794" cy="391459"/>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6" name="AutoShape 12">
              <a:extLst>
                <a:ext uri="{FF2B5EF4-FFF2-40B4-BE49-F238E27FC236}">
                  <a16:creationId xmlns:a16="http://schemas.microsoft.com/office/drawing/2014/main" id="{8905D435-0001-445A-AC12-608ADECD6818}"/>
                </a:ext>
              </a:extLst>
            </p:cNvPr>
            <p:cNvCxnSpPr>
              <a:cxnSpLocks noChangeShapeType="1"/>
            </p:cNvCxnSpPr>
            <p:nvPr/>
          </p:nvCxnSpPr>
          <p:spPr bwMode="auto">
            <a:xfrm>
              <a:off x="7210463" y="2239098"/>
              <a:ext cx="503239" cy="888276"/>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7" name="AutoShape 13">
              <a:extLst>
                <a:ext uri="{FF2B5EF4-FFF2-40B4-BE49-F238E27FC236}">
                  <a16:creationId xmlns:a16="http://schemas.microsoft.com/office/drawing/2014/main" id="{D52E8690-9432-4F22-B6E6-4432DB003634}"/>
                </a:ext>
              </a:extLst>
            </p:cNvPr>
            <p:cNvCxnSpPr>
              <a:cxnSpLocks noChangeShapeType="1"/>
            </p:cNvCxnSpPr>
            <p:nvPr/>
          </p:nvCxnSpPr>
          <p:spPr bwMode="auto">
            <a:xfrm flipH="1">
              <a:off x="4500503" y="2244102"/>
              <a:ext cx="508843" cy="8845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9" name="AutoShape 15">
              <a:extLst>
                <a:ext uri="{FF2B5EF4-FFF2-40B4-BE49-F238E27FC236}">
                  <a16:creationId xmlns:a16="http://schemas.microsoft.com/office/drawing/2014/main" id="{2720532F-CF1E-40E3-B6EC-E7ED3AFD716C}"/>
                </a:ext>
              </a:extLst>
            </p:cNvPr>
            <p:cNvCxnSpPr>
              <a:cxnSpLocks noChangeShapeType="1"/>
            </p:cNvCxnSpPr>
            <p:nvPr/>
          </p:nvCxnSpPr>
          <p:spPr bwMode="auto">
            <a:xfrm>
              <a:off x="8684047" y="4150328"/>
              <a:ext cx="9646" cy="1450252"/>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0" name="AutoShape 16">
              <a:extLst>
                <a:ext uri="{FF2B5EF4-FFF2-40B4-BE49-F238E27FC236}">
                  <a16:creationId xmlns:a16="http://schemas.microsoft.com/office/drawing/2014/main" id="{78374BC4-81DA-464B-842D-8DCA3E127D50}"/>
                </a:ext>
              </a:extLst>
            </p:cNvPr>
            <p:cNvCxnSpPr>
              <a:cxnSpLocks noChangeShapeType="1"/>
            </p:cNvCxnSpPr>
            <p:nvPr/>
          </p:nvCxnSpPr>
          <p:spPr bwMode="auto">
            <a:xfrm>
              <a:off x="3480967" y="4152518"/>
              <a:ext cx="4642" cy="1463937"/>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1" name="AutoShape 17">
              <a:extLst>
                <a:ext uri="{FF2B5EF4-FFF2-40B4-BE49-F238E27FC236}">
                  <a16:creationId xmlns:a16="http://schemas.microsoft.com/office/drawing/2014/main" id="{FB70F243-4E3F-4F8C-84E2-0FDC9B09012D}"/>
                </a:ext>
              </a:extLst>
            </p:cNvPr>
            <p:cNvCxnSpPr>
              <a:cxnSpLocks noChangeShapeType="1"/>
            </p:cNvCxnSpPr>
            <p:nvPr/>
          </p:nvCxnSpPr>
          <p:spPr bwMode="auto">
            <a:xfrm>
              <a:off x="4617365" y="4068673"/>
              <a:ext cx="381000" cy="334962"/>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2" name="AutoShape 18">
              <a:extLst>
                <a:ext uri="{FF2B5EF4-FFF2-40B4-BE49-F238E27FC236}">
                  <a16:creationId xmlns:a16="http://schemas.microsoft.com/office/drawing/2014/main" id="{32ECD2C7-95E4-402F-9A98-593C9DF0D945}"/>
                </a:ext>
              </a:extLst>
            </p:cNvPr>
            <p:cNvCxnSpPr>
              <a:cxnSpLocks noChangeShapeType="1"/>
            </p:cNvCxnSpPr>
            <p:nvPr/>
          </p:nvCxnSpPr>
          <p:spPr bwMode="auto">
            <a:xfrm flipH="1">
              <a:off x="4559602" y="5309203"/>
              <a:ext cx="381000" cy="34925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0" name="Text Box 20">
              <a:extLst>
                <a:ext uri="{FF2B5EF4-FFF2-40B4-BE49-F238E27FC236}">
                  <a16:creationId xmlns:a16="http://schemas.microsoft.com/office/drawing/2014/main" id="{367C701B-B592-4285-898E-73F2F21527EE}"/>
                </a:ext>
              </a:extLst>
            </p:cNvPr>
            <p:cNvSpPr txBox="1">
              <a:spLocks noChangeArrowheads="1"/>
            </p:cNvSpPr>
            <p:nvPr/>
          </p:nvSpPr>
          <p:spPr bwMode="auto">
            <a:xfrm>
              <a:off x="7545689" y="5339366"/>
              <a:ext cx="442913" cy="4191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85296"/>
                  </a:solidFill>
                  <a:effectLst/>
                  <a:latin typeface="Calibri" panose="020F050202020403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1">
              <a:extLst>
                <a:ext uri="{FF2B5EF4-FFF2-40B4-BE49-F238E27FC236}">
                  <a16:creationId xmlns:a16="http://schemas.microsoft.com/office/drawing/2014/main" id="{46A818FC-3316-4D85-81CB-99E30A9C00BD}"/>
                </a:ext>
              </a:extLst>
            </p:cNvPr>
            <p:cNvSpPr txBox="1">
              <a:spLocks noChangeArrowheads="1"/>
            </p:cNvSpPr>
            <p:nvPr/>
          </p:nvSpPr>
          <p:spPr bwMode="auto">
            <a:xfrm>
              <a:off x="4345289" y="5309203"/>
              <a:ext cx="366713" cy="288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85296"/>
                  </a:solidFill>
                  <a:effectLst/>
                  <a:latin typeface="Calibri" panose="020F0502020204030204" pitchFamily="34" charset="0"/>
                </a:rPr>
                <a:t>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 name="AutoShape 17">
              <a:extLst>
                <a:ext uri="{FF2B5EF4-FFF2-40B4-BE49-F238E27FC236}">
                  <a16:creationId xmlns:a16="http://schemas.microsoft.com/office/drawing/2014/main" id="{EEDC65A6-AC68-E1C2-8AE1-DE70E8B8D52C}"/>
                </a:ext>
              </a:extLst>
            </p:cNvPr>
            <p:cNvCxnSpPr>
              <a:cxnSpLocks noChangeShapeType="1"/>
            </p:cNvCxnSpPr>
            <p:nvPr/>
          </p:nvCxnSpPr>
          <p:spPr bwMode="auto">
            <a:xfrm>
              <a:off x="7221668" y="5341888"/>
              <a:ext cx="390645" cy="325317"/>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212967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1D9B-7F92-D077-5D5A-D0C8B1E77FCA}"/>
              </a:ext>
            </a:extLst>
          </p:cNvPr>
          <p:cNvSpPr>
            <a:spLocks noGrp="1"/>
          </p:cNvSpPr>
          <p:nvPr>
            <p:ph type="title"/>
          </p:nvPr>
        </p:nvSpPr>
        <p:spPr>
          <a:xfrm>
            <a:off x="838200" y="365125"/>
            <a:ext cx="10515600" cy="1325563"/>
          </a:xfrm>
        </p:spPr>
        <p:txBody>
          <a:bodyPr anchor="ctr">
            <a:normAutofit/>
          </a:bodyPr>
          <a:lstStyle/>
          <a:p>
            <a:r>
              <a:rPr lang="en-US" dirty="0"/>
              <a:t> </a:t>
            </a:r>
          </a:p>
        </p:txBody>
      </p:sp>
      <p:pic>
        <p:nvPicPr>
          <p:cNvPr id="7" name="Content Placeholder 6">
            <a:extLst>
              <a:ext uri="{FF2B5EF4-FFF2-40B4-BE49-F238E27FC236}">
                <a16:creationId xmlns:a16="http://schemas.microsoft.com/office/drawing/2014/main" id="{EE018E6B-6205-DE1E-86A5-F7F304CAF103}"/>
              </a:ext>
            </a:extLst>
          </p:cNvPr>
          <p:cNvPicPr>
            <a:picLocks noGrp="1" noChangeAspect="1"/>
          </p:cNvPicPr>
          <p:nvPr>
            <p:ph idx="1"/>
          </p:nvPr>
        </p:nvPicPr>
        <p:blipFill>
          <a:blip r:embed="rId2"/>
          <a:stretch>
            <a:fillRect/>
          </a:stretch>
        </p:blipFill>
        <p:spPr>
          <a:xfrm>
            <a:off x="1854506" y="365125"/>
            <a:ext cx="8941106" cy="6169363"/>
          </a:xfrm>
          <a:prstGeom prst="rect">
            <a:avLst/>
          </a:prstGeom>
          <a:noFill/>
        </p:spPr>
      </p:pic>
      <p:sp>
        <p:nvSpPr>
          <p:cNvPr id="8" name="TextBox 7">
            <a:extLst>
              <a:ext uri="{FF2B5EF4-FFF2-40B4-BE49-F238E27FC236}">
                <a16:creationId xmlns:a16="http://schemas.microsoft.com/office/drawing/2014/main" id="{255CAB93-C5FC-50D3-1891-041DD5E30A79}"/>
              </a:ext>
            </a:extLst>
          </p:cNvPr>
          <p:cNvSpPr txBox="1"/>
          <p:nvPr/>
        </p:nvSpPr>
        <p:spPr>
          <a:xfrm>
            <a:off x="7470649" y="6534488"/>
            <a:ext cx="4493670" cy="369332"/>
          </a:xfrm>
          <a:prstGeom prst="rect">
            <a:avLst/>
          </a:prstGeom>
          <a:noFill/>
        </p:spPr>
        <p:txBody>
          <a:bodyPr wrap="square" rtlCol="0">
            <a:spAutoFit/>
          </a:bodyPr>
          <a:lstStyle/>
          <a:p>
            <a:r>
              <a:rPr lang="en-US" dirty="0">
                <a:solidFill>
                  <a:schemeClr val="bg1"/>
                </a:solidFill>
              </a:rPr>
              <a:t>Chronicle of Philanthropy – Nov/Dec 2025</a:t>
            </a:r>
          </a:p>
        </p:txBody>
      </p:sp>
    </p:spTree>
    <p:extLst>
      <p:ext uri="{BB962C8B-B14F-4D97-AF65-F5344CB8AC3E}">
        <p14:creationId xmlns:p14="http://schemas.microsoft.com/office/powerpoint/2010/main" val="325295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B4C1-9DCF-6F5F-6E37-D67D23B26BAA}"/>
              </a:ext>
            </a:extLst>
          </p:cNvPr>
          <p:cNvSpPr>
            <a:spLocks noGrp="1"/>
          </p:cNvSpPr>
          <p:nvPr>
            <p:ph type="title"/>
          </p:nvPr>
        </p:nvSpPr>
        <p:spPr/>
        <p:txBody>
          <a:bodyPr/>
          <a:lstStyle/>
          <a:p>
            <a:pPr algn="ctr"/>
            <a:r>
              <a:rPr lang="en-US" dirty="0"/>
              <a:t>Foundation Trends: The Year to Come</a:t>
            </a:r>
          </a:p>
        </p:txBody>
      </p:sp>
      <p:sp>
        <p:nvSpPr>
          <p:cNvPr id="3" name="Content Placeholder 2">
            <a:extLst>
              <a:ext uri="{FF2B5EF4-FFF2-40B4-BE49-F238E27FC236}">
                <a16:creationId xmlns:a16="http://schemas.microsoft.com/office/drawing/2014/main" id="{2B2B77DD-C53A-C324-B76F-39FADF2BAABF}"/>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Another record year for foundation giving due to equity market returns; 5-7% increase to approx. $120 billion based on $1.75 trillion in foundation assets.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Education typically 14-18% of total.</a:t>
            </a:r>
          </a:p>
          <a:p>
            <a:pPr marL="342900" indent="-342900">
              <a:buFont typeface="Arial" panose="020B0604020202020204" pitchFamily="34" charset="0"/>
              <a:buChar char="•"/>
            </a:pPr>
            <a:endParaRPr lang="en-US" dirty="0"/>
          </a:p>
          <a:p>
            <a:pPr marL="342900" indent="-342900">
              <a:lnSpc>
                <a:spcPct val="100000"/>
              </a:lnSpc>
              <a:buFont typeface="Arial" panose="020B0604020202020204" pitchFamily="34" charset="0"/>
              <a:buChar char="•"/>
            </a:pPr>
            <a:r>
              <a:rPr lang="en-US" dirty="0"/>
              <a:t>Alignment: “Foundations dig in to maintain or accelerate progress on their missions, whether protecting public media in small markets or preserving arts and culture programs.”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AI, especially responsible, human-centered uses. </a:t>
            </a:r>
          </a:p>
          <a:p>
            <a:endParaRPr lang="en-US" dirty="0"/>
          </a:p>
          <a:p>
            <a:endParaRPr lang="en-US" dirty="0"/>
          </a:p>
        </p:txBody>
      </p:sp>
    </p:spTree>
    <p:extLst>
      <p:ext uri="{BB962C8B-B14F-4D97-AF65-F5344CB8AC3E}">
        <p14:creationId xmlns:p14="http://schemas.microsoft.com/office/powerpoint/2010/main" val="369254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B4C1-9DCF-6F5F-6E37-D67D23B26BAA}"/>
              </a:ext>
            </a:extLst>
          </p:cNvPr>
          <p:cNvSpPr>
            <a:spLocks noGrp="1"/>
          </p:cNvSpPr>
          <p:nvPr>
            <p:ph type="title"/>
          </p:nvPr>
        </p:nvSpPr>
        <p:spPr>
          <a:xfrm>
            <a:off x="838200" y="217981"/>
            <a:ext cx="10515600" cy="833054"/>
          </a:xfrm>
        </p:spPr>
        <p:txBody>
          <a:bodyPr/>
          <a:lstStyle/>
          <a:p>
            <a:pPr algn="ctr"/>
            <a:r>
              <a:rPr lang="en-US" dirty="0"/>
              <a:t>Corporate Trends: The Year to Come</a:t>
            </a:r>
          </a:p>
        </p:txBody>
      </p:sp>
      <p:sp>
        <p:nvSpPr>
          <p:cNvPr id="3" name="Content Placeholder 2">
            <a:extLst>
              <a:ext uri="{FF2B5EF4-FFF2-40B4-BE49-F238E27FC236}">
                <a16:creationId xmlns:a16="http://schemas.microsoft.com/office/drawing/2014/main" id="{2B2B77DD-C53A-C324-B76F-39FADF2BAABF}"/>
              </a:ext>
            </a:extLst>
          </p:cNvPr>
          <p:cNvSpPr>
            <a:spLocks noGrp="1"/>
          </p:cNvSpPr>
          <p:nvPr>
            <p:ph idx="1"/>
          </p:nvPr>
        </p:nvSpPr>
        <p:spPr>
          <a:xfrm>
            <a:off x="774192" y="1051035"/>
            <a:ext cx="10515600" cy="5441839"/>
          </a:xfrm>
        </p:spPr>
        <p:txBody>
          <a:bodyPr>
            <a:normAutofit fontScale="55000" lnSpcReduction="20000"/>
          </a:bodyPr>
          <a:lstStyle/>
          <a:p>
            <a:pPr marL="342900" indent="-342900" algn="just">
              <a:spcBef>
                <a:spcPts val="0"/>
              </a:spcBef>
              <a:buFont typeface="Arial" panose="020B0604020202020204" pitchFamily="34" charset="0"/>
              <a:buChar char="•"/>
            </a:pPr>
            <a:r>
              <a:rPr lang="en-US" sz="3300" dirty="0"/>
              <a:t>Corporate giving is expected to continue to grow, though at a slower pace than in previous years, influenced by economic uncertainty and new tax policies.</a:t>
            </a:r>
          </a:p>
          <a:p>
            <a:pPr marL="342900" indent="-342900" algn="just">
              <a:spcBef>
                <a:spcPts val="0"/>
              </a:spcBef>
              <a:buFont typeface="Arial" panose="020B0604020202020204" pitchFamily="34" charset="0"/>
              <a:buChar char="•"/>
            </a:pPr>
            <a:endParaRPr lang="en-US" sz="3300" dirty="0"/>
          </a:p>
          <a:p>
            <a:pPr marL="342900" indent="-342900" algn="just">
              <a:spcBef>
                <a:spcPts val="0"/>
              </a:spcBef>
              <a:buFont typeface="Arial" panose="020B0604020202020204" pitchFamily="34" charset="0"/>
              <a:buChar char="•"/>
            </a:pPr>
            <a:endParaRPr lang="en-US" sz="3300" dirty="0"/>
          </a:p>
          <a:p>
            <a:pPr marL="342900" indent="-342900" algn="just">
              <a:spcBef>
                <a:spcPts val="0"/>
              </a:spcBef>
              <a:buFont typeface="Arial" panose="020B0604020202020204" pitchFamily="34" charset="0"/>
              <a:buChar char="•"/>
            </a:pPr>
            <a:r>
              <a:rPr lang="en-US" sz="3300" dirty="0"/>
              <a:t>1% Tax Floor:  Corporations will need to contribute at least 1% of taxable income before charitable gifts qualify for a deduction and the 10% ceiling remains, meaning only the amount between 1% and 10% is deductible in a given year (subject to 5-year carryforward rules).</a:t>
            </a:r>
          </a:p>
          <a:p>
            <a:pPr marL="342900" indent="-342900" algn="just">
              <a:spcBef>
                <a:spcPts val="0"/>
              </a:spcBef>
              <a:buFont typeface="Arial" panose="020B0604020202020204" pitchFamily="34" charset="0"/>
              <a:buChar char="•"/>
            </a:pPr>
            <a:endParaRPr lang="en-US" sz="3300" dirty="0"/>
          </a:p>
          <a:p>
            <a:pPr marL="342900" indent="-342900" algn="just">
              <a:buFont typeface="Arial" panose="020B0604020202020204" pitchFamily="34" charset="0"/>
              <a:buChar char="•"/>
            </a:pPr>
            <a:r>
              <a:rPr lang="en-US" sz="3300" dirty="0"/>
              <a:t>Expected Impacts:</a:t>
            </a:r>
          </a:p>
          <a:p>
            <a:pPr marL="1143000" lvl="1" indent="-457200" algn="just">
              <a:buFont typeface="Wingdings" panose="05000000000000000000" pitchFamily="2" charset="2"/>
              <a:buChar char="Ø"/>
            </a:pPr>
            <a:r>
              <a:rPr lang="en-US" sz="3300" dirty="0"/>
              <a:t>Focus on Systemic Change: </a:t>
            </a:r>
            <a:r>
              <a:rPr lang="en-US" sz="3300" b="0" dirty="0"/>
              <a:t>Push toward providing unrestricted, trust-based, and long-term support to address the root causes of social problems, rather than short-term, restricted grants</a:t>
            </a:r>
          </a:p>
          <a:p>
            <a:pPr marL="1143000" lvl="1" indent="-457200" algn="just">
              <a:buFont typeface="Wingdings" panose="05000000000000000000" pitchFamily="2" charset="2"/>
              <a:buChar char="Ø"/>
            </a:pPr>
            <a:r>
              <a:rPr lang="en-US" sz="3300" dirty="0"/>
              <a:t>Strategic Shift:</a:t>
            </a:r>
            <a:r>
              <a:rPr lang="en-US" sz="3300" b="0" dirty="0"/>
              <a:t> With tax benefits diminished, companies will likely place more emphasis on the strategic value of their giving programs, ensuring they align with their overall business and sustainability objectives to demonstrate a return on investment.</a:t>
            </a:r>
          </a:p>
          <a:p>
            <a:pPr marL="1143000" lvl="1" indent="-457200" algn="just">
              <a:buFont typeface="Wingdings" panose="05000000000000000000" pitchFamily="2" charset="2"/>
              <a:buChar char="Ø"/>
            </a:pPr>
            <a:r>
              <a:rPr lang="en-US" sz="3300" dirty="0"/>
              <a:t>Greater Focus on Impact:</a:t>
            </a:r>
            <a:r>
              <a:rPr lang="en-US" sz="3300" b="0" dirty="0"/>
              <a:t> Establishing key performance indicators (KPIs) to evaluate program effectiveness, guide funding decisions, and drive measurable outcomes.</a:t>
            </a:r>
          </a:p>
          <a:p>
            <a:pPr marL="1143000" lvl="1" indent="-457200" algn="just">
              <a:buFont typeface="Wingdings" panose="05000000000000000000" pitchFamily="2" charset="2"/>
              <a:buChar char="Ø"/>
            </a:pPr>
            <a:r>
              <a:rPr lang="en-US" sz="3300" dirty="0"/>
              <a:t>“Bunching Behavior”: </a:t>
            </a:r>
            <a:r>
              <a:rPr lang="en-US" sz="3300" b="0" dirty="0"/>
              <a:t>Concentrating multiple years of donations into a single year to exceed the threshold.</a:t>
            </a:r>
            <a:endParaRPr lang="en-US" sz="3300" dirty="0"/>
          </a:p>
          <a:p>
            <a:pPr marL="1143000" lvl="1" indent="-457200" algn="just">
              <a:buFont typeface="Wingdings" panose="05000000000000000000" pitchFamily="2" charset="2"/>
              <a:buChar char="Ø"/>
            </a:pPr>
            <a:r>
              <a:rPr lang="en-US" sz="3300" dirty="0"/>
              <a:t>Greater Reliance on Corporate Foundations</a:t>
            </a:r>
            <a:r>
              <a:rPr lang="en-US" sz="3300" b="0" dirty="0"/>
              <a:t>: Moving funds to a nonprofit foundation constitutes a charitable gift. More companies may combine “bunching” tactics to move money into sheltered vehicles such as a foundation or donor advised fund to be allocated to the community in a smoother set of distributions to the community over multiple future years.</a:t>
            </a:r>
          </a:p>
          <a:p>
            <a:pPr marL="342900" indent="-342900">
              <a:buFont typeface="Arial" panose="020B0604020202020204" pitchFamily="34" charset="0"/>
              <a:buChar char="•"/>
            </a:pPr>
            <a:endParaRPr lang="en-US" sz="2600" dirty="0"/>
          </a:p>
          <a:p>
            <a:endParaRPr lang="en-US" dirty="0"/>
          </a:p>
          <a:p>
            <a:endParaRPr lang="en-US" dirty="0"/>
          </a:p>
        </p:txBody>
      </p:sp>
    </p:spTree>
    <p:extLst>
      <p:ext uri="{BB962C8B-B14F-4D97-AF65-F5344CB8AC3E}">
        <p14:creationId xmlns:p14="http://schemas.microsoft.com/office/powerpoint/2010/main" val="2137177515"/>
      </p:ext>
    </p:extLst>
  </p:cSld>
  <p:clrMapOvr>
    <a:masterClrMapping/>
  </p:clrMapOvr>
</p:sld>
</file>

<file path=ppt/theme/theme1.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VU Found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VU Foundation" id="{1715D216-4953-4659-A7AB-710524373F48}" vid="{23C6DDFC-BA8C-40AB-A43A-8303BECB0AF0}"/>
    </a:ext>
  </a:extLst>
</a:theme>
</file>

<file path=ppt/theme/theme5.xml><?xml version="1.0" encoding="utf-8"?>
<a:theme xmlns:a="http://schemas.openxmlformats.org/drawingml/2006/main" name="5_WVUBrand_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WVUBrand_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WVUBrand_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WVUBrand_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5388</TotalTime>
  <Words>1283</Words>
  <Application>Microsoft Office PowerPoint</Application>
  <PresentationFormat>Widescreen</PresentationFormat>
  <Paragraphs>141</Paragraphs>
  <Slides>15</Slides>
  <Notes>3</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15</vt:i4>
      </vt:variant>
    </vt:vector>
  </HeadingPairs>
  <TitlesOfParts>
    <vt:vector size="34" baseType="lpstr">
      <vt:lpstr>Aptos</vt:lpstr>
      <vt:lpstr>Arial</vt:lpstr>
      <vt:lpstr>Arial,Sans-Serif</vt:lpstr>
      <vt:lpstr>Calibri</vt:lpstr>
      <vt:lpstr>Calibri Light</vt:lpstr>
      <vt:lpstr>Courier New</vt:lpstr>
      <vt:lpstr>HelveticaNeueLT Std</vt:lpstr>
      <vt:lpstr>HelveticaNeueLT Std Blk Cn</vt:lpstr>
      <vt:lpstr>Symbol</vt:lpstr>
      <vt:lpstr>Times New Roman</vt:lpstr>
      <vt:lpstr>Wingdings</vt:lpstr>
      <vt:lpstr>7_Custom Design</vt:lpstr>
      <vt:lpstr>9_Custom Design</vt:lpstr>
      <vt:lpstr>11_Custom Design</vt:lpstr>
      <vt:lpstr>WVU Foundation</vt:lpstr>
      <vt:lpstr>5_WVUBrand_4x3</vt:lpstr>
      <vt:lpstr>2_WVUBrand_4x3</vt:lpstr>
      <vt:lpstr>3_WVUBrand_4x3</vt:lpstr>
      <vt:lpstr>4_WVUBrand_4x3</vt:lpstr>
      <vt:lpstr>Corporate and foundation FundiNG  2025 - 2026</vt:lpstr>
      <vt:lpstr>PowerPoint Presentation</vt:lpstr>
      <vt:lpstr>PowerPoint Presentation</vt:lpstr>
      <vt:lpstr>PowerPoint Presentation</vt:lpstr>
      <vt:lpstr>PowerPoint Presentation</vt:lpstr>
      <vt:lpstr>PowerPoint Presentation</vt:lpstr>
      <vt:lpstr> </vt:lpstr>
      <vt:lpstr>Foundation Trends: The Year to Come</vt:lpstr>
      <vt:lpstr>Corporate Trends: The Year to Come</vt:lpstr>
      <vt:lpstr>PowerPoint Presentation</vt:lpstr>
      <vt:lpstr>PowerPoint Presentation</vt:lpstr>
      <vt:lpstr>PowerPoint Presentation</vt:lpstr>
      <vt:lpstr>PowerPoint Presentation</vt:lpstr>
      <vt:lpstr>WVU FY26 Collaborative WVUF CFR  Foundation &amp; Corporation Projects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Caudill</dc:creator>
  <cp:lastModifiedBy>Jill Zangari</cp:lastModifiedBy>
  <cp:revision>288</cp:revision>
  <dcterms:created xsi:type="dcterms:W3CDTF">2022-06-16T19:25:24Z</dcterms:created>
  <dcterms:modified xsi:type="dcterms:W3CDTF">2025-12-12T14:00:33Z</dcterms:modified>
</cp:coreProperties>
</file>